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5" r:id="rId3"/>
    <p:sldId id="267" r:id="rId4"/>
    <p:sldId id="326" r:id="rId5"/>
    <p:sldId id="327" r:id="rId6"/>
    <p:sldId id="325" r:id="rId7"/>
    <p:sldId id="289" r:id="rId8"/>
    <p:sldId id="328" r:id="rId9"/>
    <p:sldId id="329" r:id="rId10"/>
    <p:sldId id="330" r:id="rId11"/>
    <p:sldId id="331" r:id="rId12"/>
    <p:sldId id="332" r:id="rId13"/>
    <p:sldId id="333" r:id="rId14"/>
    <p:sldId id="334" r:id="rId15"/>
    <p:sldId id="335" r:id="rId16"/>
    <p:sldId id="339" r:id="rId17"/>
    <p:sldId id="337" r:id="rId18"/>
    <p:sldId id="340" r:id="rId19"/>
    <p:sldId id="338" r:id="rId20"/>
  </p:sldIdLst>
  <p:sldSz cx="9144000" cy="6858000" type="screen4x3"/>
  <p:notesSz cx="6858000" cy="9144000"/>
  <p:defaultTextStyle>
    <a:defPPr>
      <a:defRPr lang="tr-TR"/>
    </a:defPPr>
    <a:lvl1pPr algn="l" rtl="0" eaLnBrk="0" fontAlgn="base" hangingPunct="0">
      <a:lnSpc>
        <a:spcPct val="80000"/>
      </a:lnSpc>
      <a:spcBef>
        <a:spcPct val="20000"/>
      </a:spcBef>
      <a:spcAft>
        <a:spcPct val="0"/>
      </a:spcAft>
      <a:defRPr kern="1200">
        <a:solidFill>
          <a:schemeClr val="tx1"/>
        </a:solidFill>
        <a:latin typeface="Arial" charset="0"/>
        <a:ea typeface="+mn-ea"/>
        <a:cs typeface="+mn-cs"/>
      </a:defRPr>
    </a:lvl1pPr>
    <a:lvl2pPr marL="457200" algn="l" rtl="0" eaLnBrk="0" fontAlgn="base" hangingPunct="0">
      <a:lnSpc>
        <a:spcPct val="80000"/>
      </a:lnSpc>
      <a:spcBef>
        <a:spcPct val="20000"/>
      </a:spcBef>
      <a:spcAft>
        <a:spcPct val="0"/>
      </a:spcAft>
      <a:defRPr kern="1200">
        <a:solidFill>
          <a:schemeClr val="tx1"/>
        </a:solidFill>
        <a:latin typeface="Arial" charset="0"/>
        <a:ea typeface="+mn-ea"/>
        <a:cs typeface="+mn-cs"/>
      </a:defRPr>
    </a:lvl2pPr>
    <a:lvl3pPr marL="914400" algn="l" rtl="0" eaLnBrk="0" fontAlgn="base" hangingPunct="0">
      <a:lnSpc>
        <a:spcPct val="80000"/>
      </a:lnSpc>
      <a:spcBef>
        <a:spcPct val="20000"/>
      </a:spcBef>
      <a:spcAft>
        <a:spcPct val="0"/>
      </a:spcAft>
      <a:defRPr kern="1200">
        <a:solidFill>
          <a:schemeClr val="tx1"/>
        </a:solidFill>
        <a:latin typeface="Arial" charset="0"/>
        <a:ea typeface="+mn-ea"/>
        <a:cs typeface="+mn-cs"/>
      </a:defRPr>
    </a:lvl3pPr>
    <a:lvl4pPr marL="1371600" algn="l" rtl="0" eaLnBrk="0" fontAlgn="base" hangingPunct="0">
      <a:lnSpc>
        <a:spcPct val="80000"/>
      </a:lnSpc>
      <a:spcBef>
        <a:spcPct val="20000"/>
      </a:spcBef>
      <a:spcAft>
        <a:spcPct val="0"/>
      </a:spcAft>
      <a:defRPr kern="1200">
        <a:solidFill>
          <a:schemeClr val="tx1"/>
        </a:solidFill>
        <a:latin typeface="Arial" charset="0"/>
        <a:ea typeface="+mn-ea"/>
        <a:cs typeface="+mn-cs"/>
      </a:defRPr>
    </a:lvl4pPr>
    <a:lvl5pPr marL="1828800" algn="l" rtl="0" eaLnBrk="0" fontAlgn="base" hangingPunct="0">
      <a:lnSpc>
        <a:spcPct val="80000"/>
      </a:lnSpc>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9BCDFF"/>
    <a:srgbClr val="B8FEFE"/>
    <a:srgbClr val="EA0000"/>
    <a:srgbClr val="E7F4F5"/>
    <a:srgbClr val="0000FF"/>
    <a:srgbClr val="FFF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3728" autoAdjust="0"/>
  </p:normalViewPr>
  <p:slideViewPr>
    <p:cSldViewPr>
      <p:cViewPr>
        <p:scale>
          <a:sx n="116" d="100"/>
          <a:sy n="116" d="100"/>
        </p:scale>
        <p:origin x="-14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FBEC06F-AD0F-4513-BD84-D6400B41895D}" type="datetimeFigureOut">
              <a:rPr lang="tr-TR"/>
              <a:pPr>
                <a:defRPr/>
              </a:pPr>
              <a:t>26.04.2021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026B734-DA59-49FC-A007-9121DD44778D}" type="slidenum">
              <a:rPr lang="tr-TR"/>
              <a:pPr>
                <a:defRPr/>
              </a:pPr>
              <a:t>‹#›</a:t>
            </a:fld>
            <a:endParaRPr lang="tr-TR"/>
          </a:p>
        </p:txBody>
      </p:sp>
    </p:spTree>
    <p:extLst>
      <p:ext uri="{BB962C8B-B14F-4D97-AF65-F5344CB8AC3E}">
        <p14:creationId xmlns:p14="http://schemas.microsoft.com/office/powerpoint/2010/main" val="4150141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253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B3D1F8-A3C4-4A35-9B88-4E3208CCB7C2}" type="slidenum">
              <a:rPr lang="tr-TR" smtClean="0"/>
              <a:pPr/>
              <a:t>1</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026B734-DA59-49FC-A007-9121DD44778D}" type="slidenum">
              <a:rPr lang="tr-TR" smtClean="0"/>
              <a:pPr>
                <a:defRPr/>
              </a:pPr>
              <a:t>3</a:t>
            </a:fld>
            <a:endParaRPr lang="tr-TR"/>
          </a:p>
        </p:txBody>
      </p:sp>
    </p:spTree>
    <p:extLst>
      <p:ext uri="{BB962C8B-B14F-4D97-AF65-F5344CB8AC3E}">
        <p14:creationId xmlns:p14="http://schemas.microsoft.com/office/powerpoint/2010/main" val="2836405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026B734-DA59-49FC-A007-9121DD44778D}" type="slidenum">
              <a:rPr lang="tr-TR" smtClean="0"/>
              <a:pPr>
                <a:defRPr/>
              </a:pPr>
              <a:t>14</a:t>
            </a:fld>
            <a:endParaRPr lang="tr-TR"/>
          </a:p>
        </p:txBody>
      </p:sp>
    </p:spTree>
    <p:extLst>
      <p:ext uri="{BB962C8B-B14F-4D97-AF65-F5344CB8AC3E}">
        <p14:creationId xmlns:p14="http://schemas.microsoft.com/office/powerpoint/2010/main" val="3935041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8158E2C9-9B9A-41E3-8C93-90DF1C53F58C}"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24914689-39DF-4357-B7D7-A90A23DECA3C}"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4E1830F2-6447-492A-9AFB-2E33E2CFFF21}"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p>
        </p:txBody>
      </p:sp>
      <p:sp>
        <p:nvSpPr>
          <p:cNvPr id="7" name="Rectangle 5"/>
          <p:cNvSpPr>
            <a:spLocks noGrp="1" noChangeArrowheads="1"/>
          </p:cNvSpPr>
          <p:nvPr>
            <p:ph type="ftr" sz="quarter" idx="11"/>
          </p:nvPr>
        </p:nvSpPr>
        <p:spPr>
          <a:ln/>
        </p:spPr>
        <p:txBody>
          <a:bodyPr/>
          <a:lstStyle>
            <a:lvl1pPr>
              <a:defRPr/>
            </a:lvl1pPr>
          </a:lstStyle>
          <a:p>
            <a:pPr>
              <a:defRPr/>
            </a:pPr>
            <a:endParaRPr lang="tr-TR"/>
          </a:p>
        </p:txBody>
      </p:sp>
      <p:sp>
        <p:nvSpPr>
          <p:cNvPr id="8" name="Rectangle 6"/>
          <p:cNvSpPr>
            <a:spLocks noGrp="1" noChangeArrowheads="1"/>
          </p:cNvSpPr>
          <p:nvPr>
            <p:ph type="sldNum" sz="quarter" idx="12"/>
          </p:nvPr>
        </p:nvSpPr>
        <p:spPr>
          <a:ln/>
        </p:spPr>
        <p:txBody>
          <a:bodyPr/>
          <a:lstStyle>
            <a:lvl1pPr>
              <a:defRPr/>
            </a:lvl1pPr>
          </a:lstStyle>
          <a:p>
            <a:pPr>
              <a:defRPr/>
            </a:pPr>
            <a:fld id="{5379A0F4-9065-437D-B436-813CA338F743}"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lstStyle/>
          <a:p>
            <a:pPr lvl="0"/>
            <a:endParaRPr lang="tr-TR" noProof="0"/>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82ED9AE-DD25-4DFD-A59F-B447DB2E39D8}"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677CA5DF-626C-4CA5-A3D4-27AF6F4F9EE2}"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11A55A76-42FB-4270-A3A7-E31CC20EA8D6}"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13083E79-0401-417A-810A-EE7424F4CF8F}"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29C37B26-AD9E-46F2-B8DF-7CC7C487DD34}"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F9A919A9-3BF6-4593-8CAA-D6A0B5B5D837}"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CE0B41DF-EFF8-42A5-9E40-7B7CCC66AFC7}"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B967A086-AB18-4744-9423-7652789E4A07}"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FC38CA24-8CD7-46A1-B130-D8E1DDCD43F3}"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E51FD7EF-A453-4069-8135-844AB0A89F32}"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defRPr sz="1400">
                <a:latin typeface="Arial" pitchFamily="34" charset="0"/>
              </a:defRPr>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400">
                <a:latin typeface="Arial" pitchFamily="34" charset="0"/>
              </a:defRPr>
            </a:lvl1pPr>
          </a:lstStyle>
          <a:p>
            <a:pPr>
              <a:defRPr/>
            </a:pPr>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a:latin typeface="Arial" pitchFamily="34" charset="0"/>
              </a:defRPr>
            </a:lvl1pPr>
          </a:lstStyle>
          <a:p>
            <a:pPr>
              <a:defRPr/>
            </a:pPr>
            <a:fld id="{860E6BE2-5C06-41A2-852F-39E08A58F21B}"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1" name="WordArt 9"/>
          <p:cNvSpPr>
            <a:spLocks noChangeArrowheads="1" noChangeShapeType="1" noTextEdit="1"/>
          </p:cNvSpPr>
          <p:nvPr/>
        </p:nvSpPr>
        <p:spPr bwMode="auto">
          <a:xfrm>
            <a:off x="1371600" y="2362200"/>
            <a:ext cx="6248400" cy="1066800"/>
          </a:xfrm>
          <a:prstGeom prst="rect">
            <a:avLst/>
          </a:prstGeom>
        </p:spPr>
        <p:txBody>
          <a:bodyPr wrap="none" fromWordArt="1">
            <a:prstTxWarp prst="textPlain">
              <a:avLst>
                <a:gd name="adj" fmla="val 50000"/>
              </a:avLst>
            </a:prstTxWarp>
          </a:bodyPr>
          <a:lstStyle/>
          <a:p>
            <a:pPr algn="ctr"/>
            <a:r>
              <a:rPr lang="tr-TR" sz="2800" kern="10" dirty="0">
                <a:ln w="9525">
                  <a:solidFill>
                    <a:srgbClr val="000000"/>
                  </a:solidFill>
                  <a:round/>
                  <a:headEnd/>
                  <a:tailEnd/>
                </a:ln>
                <a:solidFill>
                  <a:srgbClr val="FFFFFF"/>
                </a:solidFill>
                <a:latin typeface="Arial Black"/>
              </a:rPr>
              <a:t>Yakakent Çok Programlı Anadolu Lisesi</a:t>
            </a:r>
          </a:p>
          <a:p>
            <a:pPr algn="ctr"/>
            <a:r>
              <a:rPr lang="tr-TR" sz="2800" kern="10" dirty="0">
                <a:ln w="9525">
                  <a:solidFill>
                    <a:srgbClr val="000000"/>
                  </a:solidFill>
                  <a:round/>
                  <a:headEnd/>
                  <a:tailEnd/>
                </a:ln>
                <a:solidFill>
                  <a:srgbClr val="FFFFFF"/>
                </a:solidFill>
                <a:latin typeface="Arial Black"/>
              </a:rPr>
              <a:t>Tanıtım Sunusu</a:t>
            </a:r>
          </a:p>
        </p:txBody>
      </p:sp>
      <p:sp>
        <p:nvSpPr>
          <p:cNvPr id="2052" name="WordArt 10"/>
          <p:cNvSpPr>
            <a:spLocks noChangeArrowheads="1" noChangeShapeType="1" noTextEdit="1"/>
          </p:cNvSpPr>
          <p:nvPr/>
        </p:nvSpPr>
        <p:spPr bwMode="auto">
          <a:xfrm>
            <a:off x="1600200" y="152400"/>
            <a:ext cx="5867400" cy="2057400"/>
          </a:xfrm>
          <a:prstGeom prst="rect">
            <a:avLst/>
          </a:prstGeom>
        </p:spPr>
        <p:txBody>
          <a:bodyPr wrap="none" fromWordArt="1">
            <a:prstTxWarp prst="textPlain">
              <a:avLst>
                <a:gd name="adj" fmla="val 50000"/>
              </a:avLst>
            </a:prstTxWarp>
          </a:bodyPr>
          <a:lstStyle/>
          <a:p>
            <a:pPr algn="ctr"/>
            <a:r>
              <a:rPr lang="tr-TR" sz="2800" kern="10" dirty="0">
                <a:ln w="9525">
                  <a:solidFill>
                    <a:srgbClr val="000000"/>
                  </a:solidFill>
                  <a:round/>
                  <a:headEnd/>
                  <a:tailEnd/>
                </a:ln>
                <a:solidFill>
                  <a:srgbClr val="FFFFFF"/>
                </a:solidFill>
                <a:latin typeface="Arial Black"/>
              </a:rPr>
              <a:t>TC. </a:t>
            </a:r>
          </a:p>
          <a:p>
            <a:pPr algn="ctr"/>
            <a:r>
              <a:rPr lang="tr-TR" sz="2800" kern="10" dirty="0">
                <a:ln w="9525">
                  <a:solidFill>
                    <a:srgbClr val="000000"/>
                  </a:solidFill>
                  <a:round/>
                  <a:headEnd/>
                  <a:tailEnd/>
                </a:ln>
                <a:solidFill>
                  <a:srgbClr val="FFFFFF"/>
                </a:solidFill>
                <a:latin typeface="Arial Black"/>
              </a:rPr>
              <a:t>YAKAKENT KAYMAKAMLIĞI</a:t>
            </a:r>
          </a:p>
        </p:txBody>
      </p:sp>
      <p:pic>
        <p:nvPicPr>
          <p:cNvPr id="2053" name="Picture 6" descr="DSCN8288"/>
          <p:cNvPicPr>
            <a:picLocks noChangeAspect="1" noChangeArrowheads="1"/>
          </p:cNvPicPr>
          <p:nvPr/>
        </p:nvPicPr>
        <p:blipFill>
          <a:blip r:embed="rId4" cstate="print"/>
          <a:srcRect/>
          <a:stretch>
            <a:fillRect/>
          </a:stretch>
        </p:blipFill>
        <p:spPr bwMode="auto">
          <a:xfrm>
            <a:off x="-76200" y="2819400"/>
            <a:ext cx="9220200" cy="3810000"/>
          </a:xfrm>
          <a:prstGeom prst="rect">
            <a:avLst/>
          </a:prstGeom>
          <a:ln>
            <a:noFill/>
          </a:ln>
          <a:effectLst>
            <a:softEdge rad="112500"/>
          </a:effectLst>
        </p:spPr>
      </p:pic>
      <p:pic>
        <p:nvPicPr>
          <p:cNvPr id="1028" name="Picture 4" descr="C:\Users\Yçpal10\Desktop\YAKAKENT ÇOK PROGRAMLI ANADOLU LİSESİ  AMBLEMİ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6417" y="32951"/>
            <a:ext cx="1241107" cy="1262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Yçpal10\Desktop\t-c-milli-egitim-bakanligi-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1" y="58935"/>
            <a:ext cx="1219200" cy="12364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0"/>
          <p:cNvSpPr>
            <a:spLocks noChangeArrowheads="1" noChangeShapeType="1" noTextEdit="1"/>
          </p:cNvSpPr>
          <p:nvPr/>
        </p:nvSpPr>
        <p:spPr bwMode="auto">
          <a:xfrm>
            <a:off x="1828800" y="533400"/>
            <a:ext cx="3733800" cy="685800"/>
          </a:xfrm>
          <a:prstGeom prst="rect">
            <a:avLst/>
          </a:prstGeom>
        </p:spPr>
        <p:txBody>
          <a:bodyPr wrap="none" fromWordArt="1">
            <a:prstTxWarp prst="textPlain">
              <a:avLst>
                <a:gd name="adj" fmla="val 50000"/>
              </a:avLst>
            </a:prstTxWarp>
          </a:bodyPr>
          <a:lstStyle/>
          <a:p>
            <a:pPr algn="ctr"/>
            <a:r>
              <a:rPr lang="tr-TR" sz="2800" kern="10" dirty="0" smtClean="0">
                <a:ln w="9525">
                  <a:solidFill>
                    <a:srgbClr val="000000"/>
                  </a:solidFill>
                  <a:round/>
                  <a:headEnd/>
                  <a:tailEnd/>
                </a:ln>
                <a:solidFill>
                  <a:srgbClr val="FFFFFF"/>
                </a:solidFill>
                <a:latin typeface="Arial Black"/>
              </a:rPr>
              <a:t>Fiziki Tanıtım</a:t>
            </a:r>
            <a:endParaRPr lang="tr-TR" sz="2800" kern="10" dirty="0">
              <a:ln w="9525">
                <a:solidFill>
                  <a:srgbClr val="000000"/>
                </a:solidFill>
                <a:round/>
                <a:headEnd/>
                <a:tailEnd/>
              </a:ln>
              <a:solidFill>
                <a:srgbClr val="FFFFFF"/>
              </a:solidFill>
              <a:latin typeface="Arial Black"/>
            </a:endParaRPr>
          </a:p>
        </p:txBody>
      </p:sp>
      <p:pic>
        <p:nvPicPr>
          <p:cNvPr id="6" name="Picture 4" descr="C:\Users\Yçpal10\Desktop\YAKAKENT ÇOK PROGRAMLI ANADOLU LİSESİ  AMBLEMİ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417" y="32951"/>
            <a:ext cx="1241107" cy="1262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Yçpal10\Desktop\t-c-milli-egitim-bakanligi-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 y="58935"/>
            <a:ext cx="1219200" cy="1236464"/>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276600"/>
            <a:ext cx="4191000" cy="2952750"/>
          </a:xfrm>
          <a:prstGeom prst="rect">
            <a:avLst/>
          </a:prstGeom>
        </p:spPr>
      </p:pic>
      <p:sp>
        <p:nvSpPr>
          <p:cNvPr id="8" name="Metin kutusu 7"/>
          <p:cNvSpPr txBox="1"/>
          <p:nvPr/>
        </p:nvSpPr>
        <p:spPr>
          <a:xfrm>
            <a:off x="152400" y="2209800"/>
            <a:ext cx="4191000" cy="701731"/>
          </a:xfrm>
          <a:prstGeom prst="rect">
            <a:avLst/>
          </a:prstGeom>
          <a:noFill/>
        </p:spPr>
        <p:txBody>
          <a:bodyPr wrap="square" rtlCol="0">
            <a:spAutoFit/>
          </a:bodyPr>
          <a:lstStyle/>
          <a:p>
            <a:pPr algn="ctr"/>
            <a:r>
              <a:rPr lang="tr-TR" sz="2200" b="1" dirty="0" smtClean="0"/>
              <a:t>ÇOCUK GELİŞİMİ VE EĞİTİMİ </a:t>
            </a:r>
          </a:p>
          <a:p>
            <a:pPr algn="ctr"/>
            <a:r>
              <a:rPr lang="tr-TR" sz="2200" b="1" dirty="0" smtClean="0"/>
              <a:t>ATÖLYEMİZ</a:t>
            </a:r>
            <a:endParaRPr lang="tr-TR" sz="2200" b="1" dirty="0"/>
          </a:p>
        </p:txBody>
      </p:sp>
      <p:sp>
        <p:nvSpPr>
          <p:cNvPr id="13" name="Metin kutusu 12"/>
          <p:cNvSpPr txBox="1"/>
          <p:nvPr/>
        </p:nvSpPr>
        <p:spPr>
          <a:xfrm>
            <a:off x="4648200" y="2209800"/>
            <a:ext cx="4191000" cy="701731"/>
          </a:xfrm>
          <a:prstGeom prst="rect">
            <a:avLst/>
          </a:prstGeom>
          <a:noFill/>
        </p:spPr>
        <p:txBody>
          <a:bodyPr wrap="square" rtlCol="0">
            <a:spAutoFit/>
          </a:bodyPr>
          <a:lstStyle/>
          <a:p>
            <a:pPr algn="ctr"/>
            <a:r>
              <a:rPr lang="tr-TR" sz="2200" b="1" dirty="0" smtClean="0"/>
              <a:t>HASTA VE YAŞLI HİZMETLERİ </a:t>
            </a:r>
          </a:p>
          <a:p>
            <a:pPr algn="ctr"/>
            <a:r>
              <a:rPr lang="tr-TR" sz="2200" b="1" dirty="0" smtClean="0"/>
              <a:t>ATÖLYEMİZ</a:t>
            </a:r>
            <a:endParaRPr lang="tr-TR" sz="2200" b="1" dirty="0"/>
          </a:p>
        </p:txBody>
      </p:sp>
    </p:spTree>
    <p:extLst>
      <p:ext uri="{BB962C8B-B14F-4D97-AF65-F5344CB8AC3E}">
        <p14:creationId xmlns:p14="http://schemas.microsoft.com/office/powerpoint/2010/main" val="361054549"/>
      </p:ext>
    </p:extLst>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0"/>
          <p:cNvSpPr>
            <a:spLocks noChangeArrowheads="1" noChangeShapeType="1" noTextEdit="1"/>
          </p:cNvSpPr>
          <p:nvPr/>
        </p:nvSpPr>
        <p:spPr bwMode="auto">
          <a:xfrm>
            <a:off x="1828800" y="533400"/>
            <a:ext cx="3733800" cy="685800"/>
          </a:xfrm>
          <a:prstGeom prst="rect">
            <a:avLst/>
          </a:prstGeom>
        </p:spPr>
        <p:txBody>
          <a:bodyPr wrap="none" fromWordArt="1">
            <a:prstTxWarp prst="textPlain">
              <a:avLst>
                <a:gd name="adj" fmla="val 50000"/>
              </a:avLst>
            </a:prstTxWarp>
          </a:bodyPr>
          <a:lstStyle/>
          <a:p>
            <a:pPr algn="ctr"/>
            <a:r>
              <a:rPr lang="tr-TR" sz="2800" kern="10" dirty="0" smtClean="0">
                <a:ln w="9525">
                  <a:solidFill>
                    <a:srgbClr val="000000"/>
                  </a:solidFill>
                  <a:round/>
                  <a:headEnd/>
                  <a:tailEnd/>
                </a:ln>
                <a:solidFill>
                  <a:srgbClr val="FFFFFF"/>
                </a:solidFill>
                <a:latin typeface="Arial Black"/>
              </a:rPr>
              <a:t>Pansiyonumuz</a:t>
            </a:r>
            <a:endParaRPr lang="tr-TR" sz="2800" kern="10" dirty="0">
              <a:ln w="9525">
                <a:solidFill>
                  <a:srgbClr val="000000"/>
                </a:solidFill>
                <a:round/>
                <a:headEnd/>
                <a:tailEnd/>
              </a:ln>
              <a:solidFill>
                <a:srgbClr val="FFFFFF"/>
              </a:solidFill>
              <a:latin typeface="Arial Black"/>
            </a:endParaRPr>
          </a:p>
        </p:txBody>
      </p:sp>
      <p:pic>
        <p:nvPicPr>
          <p:cNvPr id="6" name="Picture 4" descr="C:\Users\Yçpal10\Desktop\YAKAKENT ÇOK PROGRAMLI ANADOLU LİSESİ  AMBLEMİ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417" y="32951"/>
            <a:ext cx="1241107" cy="1262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Yçpal10\Desktop\t-c-milli-egitim-bakanligi-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 y="58935"/>
            <a:ext cx="1219200" cy="12364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NURTEN\Users\Zirve\Desktop\foto\IMG_3478.JPG"/>
          <p:cNvPicPr>
            <a:picLocks noChangeAspect="1" noChangeArrowheads="1"/>
          </p:cNvPicPr>
          <p:nvPr/>
        </p:nvPicPr>
        <p:blipFill>
          <a:blip r:embed="rId4" cstate="print"/>
          <a:srcRect/>
          <a:stretch>
            <a:fillRect/>
          </a:stretch>
        </p:blipFill>
        <p:spPr bwMode="auto">
          <a:xfrm>
            <a:off x="323335" y="2209800"/>
            <a:ext cx="4038600" cy="33821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Dikdörtgen 2"/>
          <p:cNvSpPr/>
          <p:nvPr/>
        </p:nvSpPr>
        <p:spPr>
          <a:xfrm>
            <a:off x="4191000" y="2057400"/>
            <a:ext cx="4572000" cy="2215991"/>
          </a:xfrm>
          <a:prstGeom prst="rect">
            <a:avLst/>
          </a:prstGeom>
        </p:spPr>
        <p:txBody>
          <a:bodyPr>
            <a:spAutoFit/>
          </a:bodyPr>
          <a:lstStyle/>
          <a:p>
            <a:pPr marL="285750" indent="-285750">
              <a:buFont typeface="Arial" panose="020B0604020202020204" pitchFamily="34" charset="0"/>
              <a:buChar char="•"/>
            </a:pPr>
            <a:r>
              <a:rPr lang="tr-TR" sz="2000" dirty="0">
                <a:latin typeface="+mn-lt"/>
              </a:rPr>
              <a:t>1286 m</a:t>
            </a:r>
            <a:r>
              <a:rPr lang="tr-TR" sz="2000" baseline="30000" dirty="0">
                <a:latin typeface="+mn-lt"/>
              </a:rPr>
              <a:t>2</a:t>
            </a:r>
            <a:r>
              <a:rPr lang="tr-TR" sz="2000" dirty="0">
                <a:latin typeface="+mn-lt"/>
              </a:rPr>
              <a:t> alana kurulu 3 katlı </a:t>
            </a:r>
            <a:r>
              <a:rPr lang="tr-TR" sz="2000" dirty="0" smtClean="0">
                <a:latin typeface="+mn-lt"/>
              </a:rPr>
              <a:t>15 yatak odalı ve 90 </a:t>
            </a:r>
            <a:r>
              <a:rPr lang="tr-TR" sz="2000" dirty="0">
                <a:latin typeface="+mn-lt"/>
              </a:rPr>
              <a:t>yatak </a:t>
            </a:r>
            <a:r>
              <a:rPr lang="tr-TR" sz="2000" dirty="0" smtClean="0">
                <a:latin typeface="+mn-lt"/>
              </a:rPr>
              <a:t>kapasitelidir.</a:t>
            </a:r>
          </a:p>
          <a:p>
            <a:endParaRPr lang="tr-TR" sz="2000" dirty="0" smtClean="0">
              <a:latin typeface="+mn-lt"/>
            </a:endParaRPr>
          </a:p>
          <a:p>
            <a:pPr marL="285750" indent="-285750">
              <a:buFont typeface="Arial" panose="020B0604020202020204" pitchFamily="34" charset="0"/>
              <a:buChar char="•"/>
            </a:pPr>
            <a:r>
              <a:rPr lang="tr-TR" sz="2000" dirty="0" smtClean="0">
                <a:latin typeface="+mn-lt"/>
              </a:rPr>
              <a:t>Bünyesinde 2 etüt odası, revir, mescit, belletmen yatak odası, çamaşırhane, banyo, yemekhane bulunmaktadır.</a:t>
            </a:r>
          </a:p>
          <a:p>
            <a:pPr marL="285750" indent="-285750">
              <a:buFont typeface="Arial" panose="020B0604020202020204" pitchFamily="34" charset="0"/>
              <a:buChar char="•"/>
            </a:pPr>
            <a:endParaRPr lang="tr-TR" dirty="0"/>
          </a:p>
        </p:txBody>
      </p:sp>
      <p:pic>
        <p:nvPicPr>
          <p:cNvPr id="11" name="Picture 5" descr="C:\Users\windows 8\Desktop\pansiyon nurten\BAHCE.jpg"/>
          <p:cNvPicPr>
            <a:picLocks noChangeArrowheads="1"/>
          </p:cNvPicPr>
          <p:nvPr/>
        </p:nvPicPr>
        <p:blipFill>
          <a:blip r:embed="rId5" cstate="print"/>
          <a:srcRect/>
          <a:stretch>
            <a:fillRect/>
          </a:stretch>
        </p:blipFill>
        <p:spPr bwMode="auto">
          <a:xfrm>
            <a:off x="4572000" y="4313005"/>
            <a:ext cx="3886200"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92433506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 calcmode="lin" valueType="num">
                                      <p:cBhvr>
                                        <p:cTn id="16" dur="500" fill="hold"/>
                                        <p:tgtEl>
                                          <p:spTgt spid="11"/>
                                        </p:tgtEl>
                                        <p:attrNameLst>
                                          <p:attrName>style.rotation</p:attrName>
                                        </p:attrNameLst>
                                      </p:cBhvr>
                                      <p:tavLst>
                                        <p:tav tm="0">
                                          <p:val>
                                            <p:fltVal val="360"/>
                                          </p:val>
                                        </p:tav>
                                        <p:tav tm="100000">
                                          <p:val>
                                            <p:fltVal val="0"/>
                                          </p:val>
                                        </p:tav>
                                      </p:tavLst>
                                    </p:anim>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0"/>
          <p:cNvSpPr>
            <a:spLocks noChangeArrowheads="1" noChangeShapeType="1" noTextEdit="1"/>
          </p:cNvSpPr>
          <p:nvPr/>
        </p:nvSpPr>
        <p:spPr bwMode="auto">
          <a:xfrm>
            <a:off x="1828800" y="533400"/>
            <a:ext cx="3733800" cy="685800"/>
          </a:xfrm>
          <a:prstGeom prst="rect">
            <a:avLst/>
          </a:prstGeom>
        </p:spPr>
        <p:txBody>
          <a:bodyPr wrap="none" fromWordArt="1">
            <a:prstTxWarp prst="textPlain">
              <a:avLst>
                <a:gd name="adj" fmla="val 50000"/>
              </a:avLst>
            </a:prstTxWarp>
          </a:bodyPr>
          <a:lstStyle/>
          <a:p>
            <a:pPr algn="ctr"/>
            <a:r>
              <a:rPr lang="tr-TR" sz="2800" kern="10" dirty="0" smtClean="0">
                <a:ln w="9525">
                  <a:solidFill>
                    <a:srgbClr val="000000"/>
                  </a:solidFill>
                  <a:round/>
                  <a:headEnd/>
                  <a:tailEnd/>
                </a:ln>
                <a:solidFill>
                  <a:srgbClr val="FFFFFF"/>
                </a:solidFill>
                <a:latin typeface="Arial Black"/>
              </a:rPr>
              <a:t>Pansiyonumuz</a:t>
            </a:r>
            <a:endParaRPr lang="tr-TR" sz="2800" kern="10" dirty="0">
              <a:ln w="9525">
                <a:solidFill>
                  <a:srgbClr val="000000"/>
                </a:solidFill>
                <a:round/>
                <a:headEnd/>
                <a:tailEnd/>
              </a:ln>
              <a:solidFill>
                <a:srgbClr val="FFFFFF"/>
              </a:solidFill>
              <a:latin typeface="Arial Black"/>
            </a:endParaRPr>
          </a:p>
        </p:txBody>
      </p:sp>
      <p:pic>
        <p:nvPicPr>
          <p:cNvPr id="6" name="Picture 4" descr="C:\Users\Yçpal10\Desktop\YAKAKENT ÇOK PROGRAMLI ANADOLU LİSESİ  AMBLEMİ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417" y="32951"/>
            <a:ext cx="1241107" cy="1262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Yçpal10\Desktop\t-c-milli-egitim-bakanligi-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 y="58935"/>
            <a:ext cx="1219200" cy="12364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5" y="2667000"/>
            <a:ext cx="571220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67962" y="2012225"/>
            <a:ext cx="5791199" cy="313932"/>
          </a:xfrm>
          <a:prstGeom prst="rect">
            <a:avLst/>
          </a:prstGeom>
        </p:spPr>
        <p:txBody>
          <a:bodyPr wrap="square">
            <a:spAutoFit/>
          </a:bodyPr>
          <a:lstStyle/>
          <a:p>
            <a:r>
              <a:rPr lang="tr-TR" dirty="0" smtClean="0"/>
              <a:t>Pansiyonumuzun okulumuza uzaklığı </a:t>
            </a:r>
            <a:r>
              <a:rPr lang="tr-TR" dirty="0"/>
              <a:t>3100 </a:t>
            </a:r>
            <a:r>
              <a:rPr lang="tr-TR" dirty="0" smtClean="0"/>
              <a:t>metredir.</a:t>
            </a:r>
            <a:endParaRPr lang="tr-TR" dirty="0"/>
          </a:p>
        </p:txBody>
      </p:sp>
      <p:sp>
        <p:nvSpPr>
          <p:cNvPr id="5" name="Dikdörtgen 4"/>
          <p:cNvSpPr/>
          <p:nvPr/>
        </p:nvSpPr>
        <p:spPr>
          <a:xfrm>
            <a:off x="67962" y="2326157"/>
            <a:ext cx="5562600" cy="313932"/>
          </a:xfrm>
          <a:prstGeom prst="rect">
            <a:avLst/>
          </a:prstGeom>
        </p:spPr>
        <p:txBody>
          <a:bodyPr wrap="square">
            <a:spAutoFit/>
          </a:bodyPr>
          <a:lstStyle/>
          <a:p>
            <a:r>
              <a:rPr lang="tr-TR" dirty="0"/>
              <a:t>Okula </a:t>
            </a:r>
            <a:r>
              <a:rPr lang="tr-TR" dirty="0" smtClean="0"/>
              <a:t>ulaşım </a:t>
            </a:r>
            <a:r>
              <a:rPr lang="tr-TR" dirty="0"/>
              <a:t>servislerle </a:t>
            </a:r>
            <a:r>
              <a:rPr lang="tr-TR" dirty="0" smtClean="0"/>
              <a:t>sağlanmaktadır</a:t>
            </a:r>
            <a:r>
              <a:rPr lang="tr-TR" dirty="0"/>
              <a:t>.</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038600"/>
            <a:ext cx="3551238" cy="283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1" y="1484311"/>
            <a:ext cx="2743200" cy="274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849781"/>
      </p:ext>
    </p:extLst>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0"/>
          <p:cNvSpPr>
            <a:spLocks noChangeArrowheads="1" noChangeShapeType="1" noTextEdit="1"/>
          </p:cNvSpPr>
          <p:nvPr/>
        </p:nvSpPr>
        <p:spPr bwMode="auto">
          <a:xfrm>
            <a:off x="1828800" y="533400"/>
            <a:ext cx="3733800" cy="685800"/>
          </a:xfrm>
          <a:prstGeom prst="rect">
            <a:avLst/>
          </a:prstGeom>
        </p:spPr>
        <p:txBody>
          <a:bodyPr wrap="none" fromWordArt="1">
            <a:prstTxWarp prst="textPlain">
              <a:avLst>
                <a:gd name="adj" fmla="val 50000"/>
              </a:avLst>
            </a:prstTxWarp>
          </a:bodyPr>
          <a:lstStyle/>
          <a:p>
            <a:pPr algn="ctr"/>
            <a:r>
              <a:rPr lang="tr-TR" sz="2800" kern="10" dirty="0" smtClean="0">
                <a:ln w="9525">
                  <a:solidFill>
                    <a:srgbClr val="000000"/>
                  </a:solidFill>
                  <a:round/>
                  <a:headEnd/>
                  <a:tailEnd/>
                </a:ln>
                <a:solidFill>
                  <a:srgbClr val="FFFFFF"/>
                </a:solidFill>
                <a:latin typeface="Arial Black"/>
              </a:rPr>
              <a:t>Pansiyonumuz</a:t>
            </a:r>
            <a:endParaRPr lang="tr-TR" sz="2800" kern="10" dirty="0">
              <a:ln w="9525">
                <a:solidFill>
                  <a:srgbClr val="000000"/>
                </a:solidFill>
                <a:round/>
                <a:headEnd/>
                <a:tailEnd/>
              </a:ln>
              <a:solidFill>
                <a:srgbClr val="FFFFFF"/>
              </a:solidFill>
              <a:latin typeface="Arial Black"/>
            </a:endParaRPr>
          </a:p>
        </p:txBody>
      </p:sp>
      <p:pic>
        <p:nvPicPr>
          <p:cNvPr id="6" name="Picture 4" descr="C:\Users\Yçpal10\Desktop\YAKAKENT ÇOK PROGRAMLI ANADOLU LİSESİ  AMBLEMİ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417" y="32951"/>
            <a:ext cx="1241107" cy="1262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Yçpal10\Desktop\t-c-milli-egitim-bakanligi-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 y="58935"/>
            <a:ext cx="1219200" cy="12364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51" y="1828800"/>
            <a:ext cx="3902075"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801362"/>
            <a:ext cx="3902075"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563" y="4419600"/>
            <a:ext cx="3498850" cy="230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7730" y="4116301"/>
            <a:ext cx="3902075" cy="270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019081"/>
      </p:ext>
    </p:extLst>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0"/>
          <p:cNvSpPr>
            <a:spLocks noChangeArrowheads="1" noChangeShapeType="1" noTextEdit="1"/>
          </p:cNvSpPr>
          <p:nvPr/>
        </p:nvSpPr>
        <p:spPr bwMode="auto">
          <a:xfrm>
            <a:off x="1828800" y="381000"/>
            <a:ext cx="4114800" cy="838200"/>
          </a:xfrm>
          <a:prstGeom prst="rect">
            <a:avLst/>
          </a:prstGeom>
        </p:spPr>
        <p:txBody>
          <a:bodyPr wrap="none" fromWordArt="1">
            <a:prstTxWarp prst="textPlain">
              <a:avLst>
                <a:gd name="adj" fmla="val 50000"/>
              </a:avLst>
            </a:prstTxWarp>
          </a:bodyPr>
          <a:lstStyle/>
          <a:p>
            <a:pPr algn="ctr"/>
            <a:r>
              <a:rPr lang="tr-TR" sz="2800" kern="10" dirty="0" smtClean="0">
                <a:ln w="9525">
                  <a:solidFill>
                    <a:srgbClr val="000000"/>
                  </a:solidFill>
                  <a:round/>
                  <a:headEnd/>
                  <a:tailEnd/>
                </a:ln>
                <a:solidFill>
                  <a:srgbClr val="FFFFFF"/>
                </a:solidFill>
                <a:latin typeface="Arial Black"/>
              </a:rPr>
              <a:t>Mezuniyet Avantajları</a:t>
            </a:r>
            <a:endParaRPr lang="tr-TR" sz="2800" kern="10" dirty="0">
              <a:ln w="9525">
                <a:solidFill>
                  <a:srgbClr val="000000"/>
                </a:solidFill>
                <a:round/>
                <a:headEnd/>
                <a:tailEnd/>
              </a:ln>
              <a:solidFill>
                <a:srgbClr val="FFFFFF"/>
              </a:solidFill>
              <a:latin typeface="Arial Black"/>
            </a:endParaRPr>
          </a:p>
        </p:txBody>
      </p:sp>
      <p:pic>
        <p:nvPicPr>
          <p:cNvPr id="6" name="Picture 4" descr="C:\Users\Yçpal10\Desktop\YAKAKENT ÇOK PROGRAMLI ANADOLU LİSESİ  AMBLEMİ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6417" y="32951"/>
            <a:ext cx="1241107" cy="1262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Yçpal10\Desktop\t-c-milli-egitim-bakanligi-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1" y="58935"/>
            <a:ext cx="1219200" cy="1236464"/>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52400" y="2043702"/>
            <a:ext cx="8915400" cy="338554"/>
          </a:xfrm>
          <a:prstGeom prst="rect">
            <a:avLst/>
          </a:prstGeom>
          <a:noFill/>
        </p:spPr>
        <p:txBody>
          <a:bodyPr wrap="square" rtlCol="0">
            <a:spAutoFit/>
          </a:bodyPr>
          <a:lstStyle/>
          <a:p>
            <a:r>
              <a:rPr lang="tr-TR" sz="2000" b="1" dirty="0" smtClean="0">
                <a:latin typeface="+mn-lt"/>
              </a:rPr>
              <a:t>Okulumuz Anadolu Meslek Programlarından mezun olan öğrencilerimiz;</a:t>
            </a:r>
            <a:endParaRPr lang="tr-TR" sz="2000" b="1" dirty="0">
              <a:latin typeface="+mn-lt"/>
            </a:endParaRPr>
          </a:p>
        </p:txBody>
      </p:sp>
      <p:sp>
        <p:nvSpPr>
          <p:cNvPr id="3" name="Dikdörtgen 2"/>
          <p:cNvSpPr/>
          <p:nvPr/>
        </p:nvSpPr>
        <p:spPr>
          <a:xfrm>
            <a:off x="152400" y="2590800"/>
            <a:ext cx="8839200" cy="3170099"/>
          </a:xfrm>
          <a:prstGeom prst="rect">
            <a:avLst/>
          </a:prstGeom>
        </p:spPr>
        <p:txBody>
          <a:bodyPr wrap="square">
            <a:spAutoFit/>
          </a:bodyPr>
          <a:lstStyle/>
          <a:p>
            <a:pPr marL="342900" indent="-342900" algn="just">
              <a:buFont typeface="Arial" panose="020B0604020202020204" pitchFamily="34" charset="0"/>
              <a:buChar char="•"/>
            </a:pPr>
            <a:r>
              <a:rPr lang="tr-TR" sz="2000" b="1" dirty="0"/>
              <a:t>ÖSYM tarafından yapılan Yükseköğretim Kurumları Sınavının (YKS) ilk </a:t>
            </a:r>
            <a:r>
              <a:rPr lang="tr-TR" sz="2000" b="1" dirty="0" smtClean="0"/>
              <a:t>oturumunda (TYT) </a:t>
            </a:r>
            <a:r>
              <a:rPr lang="tr-TR" sz="2000" b="1" dirty="0"/>
              <a:t>başarılı olmaları ve kendi alanlarının ön lisans programlarını tercih etmeleri durumunda </a:t>
            </a:r>
            <a:r>
              <a:rPr lang="tr-TR" sz="2000" b="1" u="sng" dirty="0"/>
              <a:t>ek puan almaları nedeniyle</a:t>
            </a:r>
            <a:r>
              <a:rPr lang="tr-TR" sz="2000" b="1" dirty="0"/>
              <a:t> diğer bölümlerden mezun olanlara göre bu bölümlere öncelikle yerleştirilmektedirler</a:t>
            </a:r>
            <a:r>
              <a:rPr lang="tr-TR" sz="2000" b="1" dirty="0" smtClean="0"/>
              <a:t>.</a:t>
            </a:r>
          </a:p>
          <a:p>
            <a:pPr algn="just"/>
            <a:endParaRPr lang="tr-TR" sz="2000" b="1" dirty="0" smtClean="0"/>
          </a:p>
          <a:p>
            <a:pPr algn="just"/>
            <a:r>
              <a:rPr lang="tr-TR" sz="2000" b="1" dirty="0" smtClean="0"/>
              <a:t>Mezun olan öğrencilerimize verilecek belgeler şunlardır:</a:t>
            </a:r>
          </a:p>
          <a:p>
            <a:pPr marL="342900" indent="-342900" algn="just">
              <a:buFont typeface="Arial" panose="020B0604020202020204" pitchFamily="34" charset="0"/>
              <a:buChar char="•"/>
            </a:pPr>
            <a:endParaRPr lang="tr-TR" sz="2000" b="1" dirty="0" smtClean="0"/>
          </a:p>
          <a:p>
            <a:pPr marL="342900" indent="-342900" algn="just">
              <a:buFont typeface="Wingdings" panose="05000000000000000000" pitchFamily="2" charset="2"/>
              <a:buChar char="ü"/>
            </a:pPr>
            <a:r>
              <a:rPr lang="tr-TR" sz="2000" b="1" dirty="0" smtClean="0"/>
              <a:t>Mesleki ve Teknik Anadolu Lisesi Diploması</a:t>
            </a:r>
          </a:p>
          <a:p>
            <a:pPr marL="342900" indent="-342900" algn="just">
              <a:buFont typeface="Wingdings" panose="05000000000000000000" pitchFamily="2" charset="2"/>
              <a:buChar char="ü"/>
            </a:pPr>
            <a:r>
              <a:rPr lang="tr-TR" sz="2000" b="1" dirty="0" smtClean="0"/>
              <a:t>İş Yeri Açma Belgesi</a:t>
            </a:r>
          </a:p>
          <a:p>
            <a:pPr marL="342900" indent="-342900" algn="just">
              <a:buFont typeface="Wingdings" panose="05000000000000000000" pitchFamily="2" charset="2"/>
              <a:buChar char="ü"/>
            </a:pPr>
            <a:r>
              <a:rPr lang="tr-TR" sz="2000" b="1" dirty="0" err="1" smtClean="0"/>
              <a:t>Europass</a:t>
            </a:r>
            <a:r>
              <a:rPr lang="tr-TR" sz="2000" b="1" dirty="0" smtClean="0"/>
              <a:t> Sertifika Eki </a:t>
            </a:r>
            <a:endParaRPr lang="tr-TR" sz="2000" b="1" dirty="0"/>
          </a:p>
        </p:txBody>
      </p:sp>
    </p:spTree>
    <p:extLst>
      <p:ext uri="{BB962C8B-B14F-4D97-AF65-F5344CB8AC3E}">
        <p14:creationId xmlns:p14="http://schemas.microsoft.com/office/powerpoint/2010/main" val="1742326833"/>
      </p:ext>
    </p:extLst>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0"/>
          <p:cNvSpPr>
            <a:spLocks noChangeArrowheads="1" noChangeShapeType="1" noTextEdit="1"/>
          </p:cNvSpPr>
          <p:nvPr/>
        </p:nvSpPr>
        <p:spPr bwMode="auto">
          <a:xfrm>
            <a:off x="1828800" y="381000"/>
            <a:ext cx="4114800" cy="838200"/>
          </a:xfrm>
          <a:prstGeom prst="rect">
            <a:avLst/>
          </a:prstGeom>
        </p:spPr>
        <p:txBody>
          <a:bodyPr wrap="none" fromWordArt="1">
            <a:prstTxWarp prst="textPlain">
              <a:avLst>
                <a:gd name="adj" fmla="val 50000"/>
              </a:avLst>
            </a:prstTxWarp>
          </a:bodyPr>
          <a:lstStyle/>
          <a:p>
            <a:pPr algn="ctr"/>
            <a:r>
              <a:rPr lang="tr-TR" sz="2800" kern="10" dirty="0" smtClean="0">
                <a:ln w="9525">
                  <a:solidFill>
                    <a:srgbClr val="000000"/>
                  </a:solidFill>
                  <a:round/>
                  <a:headEnd/>
                  <a:tailEnd/>
                </a:ln>
                <a:solidFill>
                  <a:srgbClr val="FFFFFF"/>
                </a:solidFill>
                <a:latin typeface="Arial Black"/>
              </a:rPr>
              <a:t>Mezuniyet Avantajları</a:t>
            </a:r>
            <a:endParaRPr lang="tr-TR" sz="2800" kern="10" dirty="0">
              <a:ln w="9525">
                <a:solidFill>
                  <a:srgbClr val="000000"/>
                </a:solidFill>
                <a:round/>
                <a:headEnd/>
                <a:tailEnd/>
              </a:ln>
              <a:solidFill>
                <a:srgbClr val="FFFFFF"/>
              </a:solidFill>
              <a:latin typeface="Arial Black"/>
            </a:endParaRPr>
          </a:p>
        </p:txBody>
      </p:sp>
      <p:pic>
        <p:nvPicPr>
          <p:cNvPr id="6" name="Picture 4" descr="C:\Users\Yçpal10\Desktop\YAKAKENT ÇOK PROGRAMLI ANADOLU LİSESİ  AMBLEMİ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417" y="32951"/>
            <a:ext cx="1241107" cy="1262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Yçpal10\Desktop\t-c-milli-egitim-bakanligi-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 y="58935"/>
            <a:ext cx="1219200" cy="1236464"/>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676400" y="1600200"/>
            <a:ext cx="5257800" cy="338554"/>
          </a:xfrm>
          <a:prstGeom prst="rect">
            <a:avLst/>
          </a:prstGeom>
          <a:noFill/>
        </p:spPr>
        <p:txBody>
          <a:bodyPr wrap="square" rtlCol="0">
            <a:spAutoFit/>
          </a:bodyPr>
          <a:lstStyle/>
          <a:p>
            <a:r>
              <a:rPr lang="tr-TR" sz="2000" b="1" dirty="0" smtClean="0">
                <a:latin typeface="+mn-lt"/>
              </a:rPr>
              <a:t>Çocuk Gelişimi ve Eğitimi Alanı Mezunları </a:t>
            </a:r>
            <a:endParaRPr lang="tr-TR" sz="2000" b="1" dirty="0">
              <a:latin typeface="+mn-lt"/>
            </a:endParaRPr>
          </a:p>
        </p:txBody>
      </p:sp>
      <p:sp>
        <p:nvSpPr>
          <p:cNvPr id="5" name="Dikdörtgen 4"/>
          <p:cNvSpPr/>
          <p:nvPr/>
        </p:nvSpPr>
        <p:spPr>
          <a:xfrm>
            <a:off x="352168" y="2459889"/>
            <a:ext cx="7420232" cy="1421928"/>
          </a:xfrm>
          <a:prstGeom prst="rect">
            <a:avLst/>
          </a:prstGeom>
        </p:spPr>
        <p:txBody>
          <a:bodyPr wrap="square">
            <a:spAutoFit/>
          </a:bodyPr>
          <a:lstStyle/>
          <a:p>
            <a:pPr marL="285750" indent="-285750">
              <a:buFont typeface="Wingdings" panose="05000000000000000000" pitchFamily="2" charset="2"/>
              <a:buChar char="ü"/>
            </a:pPr>
            <a:r>
              <a:rPr lang="tr-TR" dirty="0"/>
              <a:t>Erken Çocuklukta Öğretmen Yardımcısı</a:t>
            </a:r>
            <a:r>
              <a:rPr lang="tr-TR" dirty="0" smtClean="0"/>
              <a:t>,</a:t>
            </a:r>
          </a:p>
          <a:p>
            <a:pPr marL="285750" indent="-285750">
              <a:buFont typeface="Wingdings" panose="05000000000000000000" pitchFamily="2" charset="2"/>
              <a:buChar char="ü"/>
            </a:pPr>
            <a:r>
              <a:rPr lang="tr-TR" dirty="0" smtClean="0"/>
              <a:t>Özel </a:t>
            </a:r>
            <a:r>
              <a:rPr lang="tr-TR" dirty="0"/>
              <a:t>Eğitimde Öğretmen Yardımcısı, </a:t>
            </a:r>
            <a:endParaRPr lang="tr-TR" dirty="0" smtClean="0"/>
          </a:p>
          <a:p>
            <a:pPr marL="285750" indent="-285750">
              <a:buFont typeface="Wingdings" panose="05000000000000000000" pitchFamily="2" charset="2"/>
              <a:buChar char="ü"/>
            </a:pPr>
            <a:r>
              <a:rPr lang="tr-TR" dirty="0" smtClean="0"/>
              <a:t>Animatör</a:t>
            </a:r>
            <a:r>
              <a:rPr lang="tr-TR" dirty="0"/>
              <a:t>, </a:t>
            </a:r>
            <a:endParaRPr lang="tr-TR" dirty="0" smtClean="0"/>
          </a:p>
          <a:p>
            <a:pPr marL="285750" indent="-285750">
              <a:buFont typeface="Wingdings" panose="05000000000000000000" pitchFamily="2" charset="2"/>
              <a:buChar char="ü"/>
            </a:pPr>
            <a:r>
              <a:rPr lang="tr-TR" dirty="0" smtClean="0"/>
              <a:t>Çocuk </a:t>
            </a:r>
            <a:r>
              <a:rPr lang="tr-TR" dirty="0"/>
              <a:t>Bakım Hizmeti Elemanı, </a:t>
            </a:r>
            <a:endParaRPr lang="tr-TR" dirty="0" smtClean="0"/>
          </a:p>
          <a:p>
            <a:pPr marL="285750" indent="-285750">
              <a:buFont typeface="Wingdings" panose="05000000000000000000" pitchFamily="2" charset="2"/>
              <a:buChar char="ü"/>
            </a:pPr>
            <a:r>
              <a:rPr lang="tr-TR" dirty="0" smtClean="0"/>
              <a:t>Çocuk </a:t>
            </a:r>
            <a:r>
              <a:rPr lang="tr-TR" dirty="0"/>
              <a:t>Oyuncakları </a:t>
            </a:r>
            <a:r>
              <a:rPr lang="tr-TR" dirty="0" smtClean="0"/>
              <a:t>ve Yayınları tasarımcısı </a:t>
            </a:r>
            <a:r>
              <a:rPr lang="tr-TR" dirty="0"/>
              <a:t>olarak </a:t>
            </a:r>
            <a:r>
              <a:rPr lang="tr-TR" dirty="0" smtClean="0"/>
              <a:t>çalışabilirler.</a:t>
            </a:r>
            <a:endParaRPr lang="tr-TR" dirty="0"/>
          </a:p>
        </p:txBody>
      </p:sp>
      <p:sp>
        <p:nvSpPr>
          <p:cNvPr id="9" name="Metin kutusu 8"/>
          <p:cNvSpPr txBox="1"/>
          <p:nvPr/>
        </p:nvSpPr>
        <p:spPr>
          <a:xfrm>
            <a:off x="501070" y="2133600"/>
            <a:ext cx="3467616" cy="313932"/>
          </a:xfrm>
          <a:prstGeom prst="rect">
            <a:avLst/>
          </a:prstGeom>
          <a:noFill/>
        </p:spPr>
        <p:txBody>
          <a:bodyPr wrap="none" rtlCol="0">
            <a:spAutoFit/>
          </a:bodyPr>
          <a:lstStyle/>
          <a:p>
            <a:r>
              <a:rPr lang="tr-TR" dirty="0" err="1" smtClean="0"/>
              <a:t>Europass</a:t>
            </a:r>
            <a:r>
              <a:rPr lang="tr-TR" dirty="0" smtClean="0"/>
              <a:t> Sertifika Eki ile birlikte</a:t>
            </a:r>
            <a:endParaRPr lang="tr-TR" dirty="0"/>
          </a:p>
        </p:txBody>
      </p:sp>
      <p:sp>
        <p:nvSpPr>
          <p:cNvPr id="11" name="Metin kutusu 10"/>
          <p:cNvSpPr txBox="1"/>
          <p:nvPr/>
        </p:nvSpPr>
        <p:spPr>
          <a:xfrm>
            <a:off x="352168" y="4066852"/>
            <a:ext cx="8639432" cy="646331"/>
          </a:xfrm>
          <a:prstGeom prst="rect">
            <a:avLst/>
          </a:prstGeom>
          <a:noFill/>
        </p:spPr>
        <p:txBody>
          <a:bodyPr wrap="square" rtlCol="0">
            <a:spAutoFit/>
          </a:bodyPr>
          <a:lstStyle/>
          <a:p>
            <a:pPr algn="ctr"/>
            <a:r>
              <a:rPr lang="tr-TR" sz="2000" b="1" dirty="0" smtClean="0">
                <a:latin typeface="+mn-lt"/>
              </a:rPr>
              <a:t>Çocuk Gelişimi ve Eğitimi Alanı Mezunlarının Ek Puan Aldığı </a:t>
            </a:r>
          </a:p>
          <a:p>
            <a:pPr algn="ctr"/>
            <a:r>
              <a:rPr lang="tr-TR" sz="2000" b="1" dirty="0" smtClean="0">
                <a:latin typeface="+mn-lt"/>
              </a:rPr>
              <a:t>Ön Lisans Programları</a:t>
            </a:r>
            <a:endParaRPr lang="tr-TR" sz="2000" b="1" dirty="0">
              <a:latin typeface="+mn-lt"/>
            </a:endParaRPr>
          </a:p>
        </p:txBody>
      </p:sp>
      <p:sp>
        <p:nvSpPr>
          <p:cNvPr id="10" name="Metin kutusu 9"/>
          <p:cNvSpPr txBox="1"/>
          <p:nvPr/>
        </p:nvSpPr>
        <p:spPr>
          <a:xfrm>
            <a:off x="564603" y="4800600"/>
            <a:ext cx="7481394" cy="1144929"/>
          </a:xfrm>
          <a:prstGeom prst="rect">
            <a:avLst/>
          </a:prstGeom>
          <a:noFill/>
        </p:spPr>
        <p:txBody>
          <a:bodyPr wrap="square" rtlCol="0">
            <a:spAutoFit/>
          </a:bodyPr>
          <a:lstStyle/>
          <a:p>
            <a:pPr marL="285750" indent="-285750">
              <a:buFont typeface="Arial" panose="020B0604020202020204" pitchFamily="34" charset="0"/>
              <a:buChar char="•"/>
            </a:pPr>
            <a:r>
              <a:rPr lang="tr-TR" dirty="0" smtClean="0"/>
              <a:t>Çocuk Gelişimi</a:t>
            </a:r>
          </a:p>
          <a:p>
            <a:pPr marL="285750" indent="-285750">
              <a:buFont typeface="Arial" panose="020B0604020202020204" pitchFamily="34" charset="0"/>
              <a:buChar char="•"/>
            </a:pPr>
            <a:r>
              <a:rPr lang="tr-TR" dirty="0" smtClean="0"/>
              <a:t>Çocuk Koruma ve </a:t>
            </a:r>
            <a:r>
              <a:rPr lang="tr-TR" dirty="0"/>
              <a:t>B</a:t>
            </a:r>
            <a:r>
              <a:rPr lang="tr-TR" dirty="0" smtClean="0"/>
              <a:t>akım Hizmetleri</a:t>
            </a:r>
          </a:p>
          <a:p>
            <a:pPr marL="285750" indent="-285750">
              <a:buFont typeface="Arial" panose="020B0604020202020204" pitchFamily="34" charset="0"/>
              <a:buChar char="•"/>
            </a:pPr>
            <a:r>
              <a:rPr lang="tr-TR" dirty="0" smtClean="0"/>
              <a:t>Engelliler için Destek Programı</a:t>
            </a:r>
          </a:p>
          <a:p>
            <a:pPr marL="285750" indent="-285750">
              <a:buFont typeface="Arial" panose="020B0604020202020204" pitchFamily="34" charset="0"/>
              <a:buChar char="•"/>
            </a:pPr>
            <a:r>
              <a:rPr lang="tr-TR" dirty="0" smtClean="0"/>
              <a:t>Sosyal Hizmetler</a:t>
            </a:r>
            <a:endParaRPr lang="tr-TR" dirty="0"/>
          </a:p>
        </p:txBody>
      </p:sp>
    </p:spTree>
    <p:extLst>
      <p:ext uri="{BB962C8B-B14F-4D97-AF65-F5344CB8AC3E}">
        <p14:creationId xmlns:p14="http://schemas.microsoft.com/office/powerpoint/2010/main" val="1231515072"/>
      </p:ext>
    </p:extLst>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0"/>
          <p:cNvSpPr>
            <a:spLocks noChangeArrowheads="1" noChangeShapeType="1" noTextEdit="1"/>
          </p:cNvSpPr>
          <p:nvPr/>
        </p:nvSpPr>
        <p:spPr bwMode="auto">
          <a:xfrm>
            <a:off x="1828800" y="381000"/>
            <a:ext cx="4114800" cy="838200"/>
          </a:xfrm>
          <a:prstGeom prst="rect">
            <a:avLst/>
          </a:prstGeom>
        </p:spPr>
        <p:txBody>
          <a:bodyPr wrap="none" fromWordArt="1">
            <a:prstTxWarp prst="textPlain">
              <a:avLst>
                <a:gd name="adj" fmla="val 50000"/>
              </a:avLst>
            </a:prstTxWarp>
          </a:bodyPr>
          <a:lstStyle/>
          <a:p>
            <a:pPr algn="ctr"/>
            <a:r>
              <a:rPr lang="tr-TR" sz="2800" kern="10" dirty="0" smtClean="0">
                <a:ln w="9525">
                  <a:solidFill>
                    <a:srgbClr val="000000"/>
                  </a:solidFill>
                  <a:round/>
                  <a:headEnd/>
                  <a:tailEnd/>
                </a:ln>
                <a:solidFill>
                  <a:srgbClr val="FFFFFF"/>
                </a:solidFill>
                <a:latin typeface="Arial Black"/>
              </a:rPr>
              <a:t>Mezuniyet Avantajları</a:t>
            </a:r>
            <a:endParaRPr lang="tr-TR" sz="2800" kern="10" dirty="0">
              <a:ln w="9525">
                <a:solidFill>
                  <a:srgbClr val="000000"/>
                </a:solidFill>
                <a:round/>
                <a:headEnd/>
                <a:tailEnd/>
              </a:ln>
              <a:solidFill>
                <a:srgbClr val="FFFFFF"/>
              </a:solidFill>
              <a:latin typeface="Arial Black"/>
            </a:endParaRPr>
          </a:p>
        </p:txBody>
      </p:sp>
      <p:pic>
        <p:nvPicPr>
          <p:cNvPr id="6" name="Picture 4" descr="C:\Users\Yçpal10\Desktop\YAKAKENT ÇOK PROGRAMLI ANADOLU LİSESİ  AMBLEMİ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417" y="32951"/>
            <a:ext cx="1241107" cy="1262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Yçpal10\Desktop\t-c-milli-egitim-bakanligi-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 y="58935"/>
            <a:ext cx="1219200" cy="1236464"/>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304800" y="1905000"/>
            <a:ext cx="8763000" cy="338554"/>
          </a:xfrm>
          <a:prstGeom prst="rect">
            <a:avLst/>
          </a:prstGeom>
          <a:noFill/>
        </p:spPr>
        <p:txBody>
          <a:bodyPr wrap="square" rtlCol="0">
            <a:spAutoFit/>
          </a:bodyPr>
          <a:lstStyle/>
          <a:p>
            <a:r>
              <a:rPr lang="tr-TR" sz="2000" b="1" dirty="0" smtClean="0">
                <a:latin typeface="+mn-lt"/>
              </a:rPr>
              <a:t>Çocuk Gelişimi ve Eğitimi Alanı Mezunlarının Çalışabileceği Yerler </a:t>
            </a:r>
            <a:endParaRPr lang="tr-TR" sz="2000" b="1" dirty="0">
              <a:latin typeface="+mn-lt"/>
            </a:endParaRPr>
          </a:p>
        </p:txBody>
      </p:sp>
      <p:sp>
        <p:nvSpPr>
          <p:cNvPr id="3" name="Dikdörtgen 2"/>
          <p:cNvSpPr/>
          <p:nvPr/>
        </p:nvSpPr>
        <p:spPr>
          <a:xfrm>
            <a:off x="304800" y="2514600"/>
            <a:ext cx="8686800" cy="3539430"/>
          </a:xfrm>
          <a:prstGeom prst="rect">
            <a:avLst/>
          </a:prstGeom>
        </p:spPr>
        <p:txBody>
          <a:bodyPr wrap="square">
            <a:spAutoFit/>
          </a:bodyPr>
          <a:lstStyle/>
          <a:p>
            <a:pPr marL="285750" indent="-285750">
              <a:buFont typeface="Wingdings" panose="05000000000000000000" pitchFamily="2" charset="2"/>
              <a:buChar char="ü"/>
            </a:pPr>
            <a:r>
              <a:rPr lang="tr-TR" sz="2000" dirty="0">
                <a:latin typeface="+mn-lt"/>
              </a:rPr>
              <a:t>Milli Eğitim Bakanlığı’na bağlı özel ve resmi okulların okul öncesi eğitim merkezlerinde </a:t>
            </a:r>
            <a:endParaRPr lang="tr-TR" sz="2000" dirty="0">
              <a:latin typeface="+mn-lt"/>
            </a:endParaRPr>
          </a:p>
          <a:p>
            <a:pPr marL="285750" indent="-285750">
              <a:buFont typeface="Wingdings" panose="05000000000000000000" pitchFamily="2" charset="2"/>
              <a:buChar char="ü"/>
            </a:pPr>
            <a:r>
              <a:rPr lang="tr-TR" sz="2000" dirty="0">
                <a:latin typeface="+mn-lt"/>
              </a:rPr>
              <a:t>Y</a:t>
            </a:r>
            <a:r>
              <a:rPr lang="tr-TR" sz="2000" dirty="0" smtClean="0">
                <a:latin typeface="+mn-lt"/>
              </a:rPr>
              <a:t>üksek </a:t>
            </a:r>
            <a:r>
              <a:rPr lang="tr-TR" sz="2000" dirty="0">
                <a:latin typeface="+mn-lt"/>
              </a:rPr>
              <a:t>öğrenim mezunu olduktan sonra mesleki teknik liselerde,</a:t>
            </a:r>
          </a:p>
          <a:p>
            <a:pPr marL="285750" lvl="0" indent="-285750">
              <a:buFont typeface="Wingdings" panose="05000000000000000000" pitchFamily="2" charset="2"/>
              <a:buChar char="ü"/>
            </a:pPr>
            <a:r>
              <a:rPr lang="tr-TR" sz="2000" dirty="0">
                <a:latin typeface="+mn-lt"/>
              </a:rPr>
              <a:t>Anasınıflarında</a:t>
            </a:r>
          </a:p>
          <a:p>
            <a:pPr marL="285750" lvl="0" indent="-285750">
              <a:buFont typeface="Wingdings" panose="05000000000000000000" pitchFamily="2" charset="2"/>
              <a:buChar char="ü"/>
            </a:pPr>
            <a:r>
              <a:rPr lang="tr-TR" sz="2000" dirty="0">
                <a:latin typeface="+mn-lt"/>
              </a:rPr>
              <a:t>Çocuk yuvaları ve kreşlerde</a:t>
            </a:r>
          </a:p>
          <a:p>
            <a:pPr marL="285750" lvl="0" indent="-285750">
              <a:buFont typeface="Wingdings" panose="05000000000000000000" pitchFamily="2" charset="2"/>
              <a:buChar char="ü"/>
            </a:pPr>
            <a:r>
              <a:rPr lang="tr-TR" sz="2000" dirty="0">
                <a:latin typeface="+mn-lt"/>
              </a:rPr>
              <a:t>Meslek lisesi mezun diplomasıyla (iş yeri açma belgesi ile) kreş ve anaokulunda</a:t>
            </a:r>
          </a:p>
          <a:p>
            <a:pPr marL="285750" lvl="0" indent="-285750">
              <a:buFont typeface="Wingdings" panose="05000000000000000000" pitchFamily="2" charset="2"/>
              <a:buChar char="ü"/>
            </a:pPr>
            <a:r>
              <a:rPr lang="tr-TR" sz="2000" dirty="0">
                <a:latin typeface="+mn-lt"/>
              </a:rPr>
              <a:t>Çocuk sağlığı merkezlerinde,</a:t>
            </a:r>
          </a:p>
          <a:p>
            <a:pPr marL="285750" lvl="0" indent="-285750">
              <a:buFont typeface="Wingdings" panose="05000000000000000000" pitchFamily="2" charset="2"/>
              <a:buChar char="ü"/>
            </a:pPr>
            <a:r>
              <a:rPr lang="tr-TR" sz="2000" dirty="0">
                <a:latin typeface="+mn-lt"/>
              </a:rPr>
              <a:t>Hastanelerin çocuk servislerinde, çocuk kliniklerinin oyun odalarında,</a:t>
            </a:r>
          </a:p>
          <a:p>
            <a:pPr marL="285750" lvl="0" indent="-285750">
              <a:buFont typeface="Wingdings" panose="05000000000000000000" pitchFamily="2" charset="2"/>
              <a:buChar char="ü"/>
            </a:pPr>
            <a:r>
              <a:rPr lang="tr-TR" sz="2000" dirty="0">
                <a:latin typeface="+mn-lt"/>
              </a:rPr>
              <a:t>Özel eğitim ve rehabilitasyon merkezlerinde</a:t>
            </a:r>
          </a:p>
          <a:p>
            <a:pPr marL="285750" lvl="0" indent="-285750">
              <a:buFont typeface="Wingdings" panose="05000000000000000000" pitchFamily="2" charset="2"/>
              <a:buChar char="ü"/>
            </a:pPr>
            <a:r>
              <a:rPr lang="tr-TR" sz="2000" dirty="0">
                <a:latin typeface="+mn-lt"/>
              </a:rPr>
              <a:t>Aile ve Sosyal Politikalar Bakanlığına bağlı kurum ve kuruluşlarda çalışabilirler. </a:t>
            </a:r>
          </a:p>
        </p:txBody>
      </p:sp>
    </p:spTree>
    <p:extLst>
      <p:ext uri="{BB962C8B-B14F-4D97-AF65-F5344CB8AC3E}">
        <p14:creationId xmlns:p14="http://schemas.microsoft.com/office/powerpoint/2010/main" val="3705795525"/>
      </p:ext>
    </p:extLst>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0"/>
          <p:cNvSpPr>
            <a:spLocks noChangeArrowheads="1" noChangeShapeType="1" noTextEdit="1"/>
          </p:cNvSpPr>
          <p:nvPr/>
        </p:nvSpPr>
        <p:spPr bwMode="auto">
          <a:xfrm>
            <a:off x="1828800" y="381000"/>
            <a:ext cx="4114800" cy="838200"/>
          </a:xfrm>
          <a:prstGeom prst="rect">
            <a:avLst/>
          </a:prstGeom>
        </p:spPr>
        <p:txBody>
          <a:bodyPr wrap="none" fromWordArt="1">
            <a:prstTxWarp prst="textPlain">
              <a:avLst>
                <a:gd name="adj" fmla="val 50000"/>
              </a:avLst>
            </a:prstTxWarp>
          </a:bodyPr>
          <a:lstStyle/>
          <a:p>
            <a:pPr algn="ctr"/>
            <a:r>
              <a:rPr lang="tr-TR" sz="2800" kern="10" dirty="0" smtClean="0">
                <a:ln w="9525">
                  <a:solidFill>
                    <a:srgbClr val="000000"/>
                  </a:solidFill>
                  <a:round/>
                  <a:headEnd/>
                  <a:tailEnd/>
                </a:ln>
                <a:solidFill>
                  <a:srgbClr val="FFFFFF"/>
                </a:solidFill>
                <a:latin typeface="Arial Black"/>
              </a:rPr>
              <a:t>Mezuniyet Avantajları</a:t>
            </a:r>
            <a:endParaRPr lang="tr-TR" sz="2800" kern="10" dirty="0">
              <a:ln w="9525">
                <a:solidFill>
                  <a:srgbClr val="000000"/>
                </a:solidFill>
                <a:round/>
                <a:headEnd/>
                <a:tailEnd/>
              </a:ln>
              <a:solidFill>
                <a:srgbClr val="FFFFFF"/>
              </a:solidFill>
              <a:latin typeface="Arial Black"/>
            </a:endParaRPr>
          </a:p>
        </p:txBody>
      </p:sp>
      <p:pic>
        <p:nvPicPr>
          <p:cNvPr id="6" name="Picture 4" descr="C:\Users\Yçpal10\Desktop\YAKAKENT ÇOK PROGRAMLI ANADOLU LİSESİ  AMBLEMİ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417" y="32951"/>
            <a:ext cx="1241107" cy="1262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Yçpal10\Desktop\t-c-milli-egitim-bakanligi-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 y="58935"/>
            <a:ext cx="1219200" cy="1236464"/>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676400" y="1600200"/>
            <a:ext cx="5257800" cy="338554"/>
          </a:xfrm>
          <a:prstGeom prst="rect">
            <a:avLst/>
          </a:prstGeom>
          <a:noFill/>
        </p:spPr>
        <p:txBody>
          <a:bodyPr wrap="square" rtlCol="0">
            <a:spAutoFit/>
          </a:bodyPr>
          <a:lstStyle/>
          <a:p>
            <a:r>
              <a:rPr lang="tr-TR" sz="2000" b="1" dirty="0" smtClean="0">
                <a:latin typeface="+mn-lt"/>
              </a:rPr>
              <a:t>Hasta ve Yaşlı Hizmetleri Alanı Mezunları </a:t>
            </a:r>
            <a:endParaRPr lang="tr-TR" sz="2000" b="1" dirty="0">
              <a:latin typeface="+mn-lt"/>
            </a:endParaRPr>
          </a:p>
        </p:txBody>
      </p:sp>
      <p:sp>
        <p:nvSpPr>
          <p:cNvPr id="5" name="Dikdörtgen 4"/>
          <p:cNvSpPr/>
          <p:nvPr/>
        </p:nvSpPr>
        <p:spPr>
          <a:xfrm>
            <a:off x="352168" y="2459889"/>
            <a:ext cx="7420232" cy="590931"/>
          </a:xfrm>
          <a:prstGeom prst="rect">
            <a:avLst/>
          </a:prstGeom>
        </p:spPr>
        <p:txBody>
          <a:bodyPr wrap="square">
            <a:spAutoFit/>
          </a:bodyPr>
          <a:lstStyle/>
          <a:p>
            <a:pPr marL="285750" indent="-285750">
              <a:buFont typeface="Wingdings" panose="05000000000000000000" pitchFamily="2" charset="2"/>
              <a:buChar char="ü"/>
            </a:pPr>
            <a:r>
              <a:rPr lang="tr-TR" dirty="0" smtClean="0"/>
              <a:t>Hasta Bakım Elemanı,</a:t>
            </a:r>
          </a:p>
          <a:p>
            <a:pPr marL="285750" indent="-285750">
              <a:buFont typeface="Wingdings" panose="05000000000000000000" pitchFamily="2" charset="2"/>
              <a:buChar char="ü"/>
            </a:pPr>
            <a:r>
              <a:rPr lang="tr-TR" dirty="0" smtClean="0"/>
              <a:t>Yaşlı Bakım Elemanı olarak çalışabilirler.</a:t>
            </a:r>
            <a:endParaRPr lang="tr-TR" dirty="0"/>
          </a:p>
        </p:txBody>
      </p:sp>
      <p:sp>
        <p:nvSpPr>
          <p:cNvPr id="9" name="Metin kutusu 8"/>
          <p:cNvSpPr txBox="1"/>
          <p:nvPr/>
        </p:nvSpPr>
        <p:spPr>
          <a:xfrm>
            <a:off x="501070" y="2133600"/>
            <a:ext cx="3467616" cy="313932"/>
          </a:xfrm>
          <a:prstGeom prst="rect">
            <a:avLst/>
          </a:prstGeom>
          <a:noFill/>
        </p:spPr>
        <p:txBody>
          <a:bodyPr wrap="none" rtlCol="0">
            <a:spAutoFit/>
          </a:bodyPr>
          <a:lstStyle/>
          <a:p>
            <a:r>
              <a:rPr lang="tr-TR" dirty="0" err="1" smtClean="0"/>
              <a:t>Europass</a:t>
            </a:r>
            <a:r>
              <a:rPr lang="tr-TR" dirty="0" smtClean="0"/>
              <a:t> Sertifika Eki ile birlikte</a:t>
            </a:r>
            <a:endParaRPr lang="tr-TR" dirty="0"/>
          </a:p>
        </p:txBody>
      </p:sp>
      <p:sp>
        <p:nvSpPr>
          <p:cNvPr id="11" name="Metin kutusu 10"/>
          <p:cNvSpPr txBox="1"/>
          <p:nvPr/>
        </p:nvSpPr>
        <p:spPr>
          <a:xfrm>
            <a:off x="352168" y="3200400"/>
            <a:ext cx="8639432" cy="646331"/>
          </a:xfrm>
          <a:prstGeom prst="rect">
            <a:avLst/>
          </a:prstGeom>
          <a:noFill/>
        </p:spPr>
        <p:txBody>
          <a:bodyPr wrap="square" rtlCol="0">
            <a:spAutoFit/>
          </a:bodyPr>
          <a:lstStyle/>
          <a:p>
            <a:pPr algn="ctr"/>
            <a:r>
              <a:rPr lang="tr-TR" sz="2000" b="1" dirty="0"/>
              <a:t>Hasta ve Yaşlı Hizmetleri </a:t>
            </a:r>
            <a:r>
              <a:rPr lang="tr-TR" sz="2000" b="1" dirty="0" smtClean="0">
                <a:latin typeface="+mn-lt"/>
              </a:rPr>
              <a:t>Mezunlarının Ek Puan Aldığı </a:t>
            </a:r>
          </a:p>
          <a:p>
            <a:pPr algn="ctr"/>
            <a:r>
              <a:rPr lang="tr-TR" sz="2000" b="1" dirty="0" smtClean="0">
                <a:latin typeface="+mn-lt"/>
              </a:rPr>
              <a:t>Ön Lisans Programları</a:t>
            </a:r>
            <a:endParaRPr lang="tr-TR" sz="2000" b="1" dirty="0">
              <a:latin typeface="+mn-lt"/>
            </a:endParaRPr>
          </a:p>
        </p:txBody>
      </p:sp>
      <p:sp>
        <p:nvSpPr>
          <p:cNvPr id="10" name="Metin kutusu 9"/>
          <p:cNvSpPr txBox="1"/>
          <p:nvPr/>
        </p:nvSpPr>
        <p:spPr>
          <a:xfrm>
            <a:off x="76201" y="3886146"/>
            <a:ext cx="4876799" cy="3028521"/>
          </a:xfrm>
          <a:prstGeom prst="rect">
            <a:avLst/>
          </a:prstGeom>
          <a:noFill/>
        </p:spPr>
        <p:txBody>
          <a:bodyPr wrap="square" rtlCol="0">
            <a:spAutoFit/>
          </a:bodyPr>
          <a:lstStyle/>
          <a:p>
            <a:pPr marL="285750" indent="-285750">
              <a:buFont typeface="Arial" panose="020B0604020202020204" pitchFamily="34" charset="0"/>
              <a:buChar char="•"/>
            </a:pPr>
            <a:r>
              <a:rPr lang="tr-TR" dirty="0" smtClean="0"/>
              <a:t>Acil Durum ve </a:t>
            </a:r>
            <a:r>
              <a:rPr lang="tr-TR" dirty="0"/>
              <a:t>A</a:t>
            </a:r>
            <a:r>
              <a:rPr lang="tr-TR" dirty="0" smtClean="0"/>
              <a:t>fet Yönetimi</a:t>
            </a:r>
          </a:p>
          <a:p>
            <a:pPr marL="285750" indent="-285750">
              <a:buFont typeface="Arial" panose="020B0604020202020204" pitchFamily="34" charset="0"/>
              <a:buChar char="•"/>
            </a:pPr>
            <a:r>
              <a:rPr lang="tr-TR" dirty="0" smtClean="0"/>
              <a:t>Ameliyathane Hizmetleri</a:t>
            </a:r>
          </a:p>
          <a:p>
            <a:pPr marL="285750" indent="-285750">
              <a:buFont typeface="Arial" panose="020B0604020202020204" pitchFamily="34" charset="0"/>
              <a:buChar char="•"/>
            </a:pPr>
            <a:r>
              <a:rPr lang="tr-TR" dirty="0" smtClean="0"/>
              <a:t>Çevre Koruma ve Kontrol</a:t>
            </a:r>
          </a:p>
          <a:p>
            <a:pPr marL="285750" indent="-285750">
              <a:buFont typeface="Arial" panose="020B0604020202020204" pitchFamily="34" charset="0"/>
              <a:buChar char="•"/>
            </a:pPr>
            <a:r>
              <a:rPr lang="tr-TR" dirty="0" smtClean="0"/>
              <a:t>Çevre Sağlığı</a:t>
            </a:r>
          </a:p>
          <a:p>
            <a:pPr marL="285750" indent="-285750">
              <a:buFont typeface="Arial" panose="020B0604020202020204" pitchFamily="34" charset="0"/>
              <a:buChar char="•"/>
            </a:pPr>
            <a:r>
              <a:rPr lang="tr-TR" dirty="0" smtClean="0"/>
              <a:t>Dezenfeksiyon, Sterilizasyon ve Antisepsi Teknikerliği</a:t>
            </a:r>
          </a:p>
          <a:p>
            <a:pPr marL="285750" indent="-285750">
              <a:buFont typeface="Arial" panose="020B0604020202020204" pitchFamily="34" charset="0"/>
              <a:buChar char="•"/>
            </a:pPr>
            <a:r>
              <a:rPr lang="tr-TR" dirty="0" smtClean="0"/>
              <a:t>Diyaliz</a:t>
            </a:r>
          </a:p>
          <a:p>
            <a:pPr marL="285750" indent="-285750">
              <a:buFont typeface="Arial" panose="020B0604020202020204" pitchFamily="34" charset="0"/>
              <a:buChar char="•"/>
            </a:pPr>
            <a:r>
              <a:rPr lang="tr-TR" dirty="0" smtClean="0"/>
              <a:t>Eczane hizmetleri</a:t>
            </a:r>
          </a:p>
          <a:p>
            <a:pPr marL="285750" indent="-285750">
              <a:buFont typeface="Arial" panose="020B0604020202020204" pitchFamily="34" charset="0"/>
              <a:buChar char="•"/>
            </a:pPr>
            <a:r>
              <a:rPr lang="tr-TR" dirty="0" err="1" smtClean="0"/>
              <a:t>Elektronöofizyoloji</a:t>
            </a:r>
            <a:endParaRPr lang="tr-TR" dirty="0" smtClean="0"/>
          </a:p>
          <a:p>
            <a:pPr marL="285750" indent="-285750">
              <a:buFont typeface="Arial" panose="020B0604020202020204" pitchFamily="34" charset="0"/>
              <a:buChar char="•"/>
            </a:pPr>
            <a:r>
              <a:rPr lang="tr-TR" dirty="0" smtClean="0"/>
              <a:t>Engelli Bakımı ve Rehabilitasyon</a:t>
            </a:r>
          </a:p>
          <a:p>
            <a:pPr marL="285750" indent="-285750">
              <a:buFont typeface="Arial" panose="020B0604020202020204" pitchFamily="34" charset="0"/>
              <a:buChar char="•"/>
            </a:pPr>
            <a:r>
              <a:rPr lang="tr-TR" dirty="0" smtClean="0"/>
              <a:t>Engelliler için Destek Programı</a:t>
            </a:r>
          </a:p>
        </p:txBody>
      </p:sp>
      <p:sp>
        <p:nvSpPr>
          <p:cNvPr id="3" name="Metin kutusu 2"/>
          <p:cNvSpPr txBox="1"/>
          <p:nvPr/>
        </p:nvSpPr>
        <p:spPr>
          <a:xfrm>
            <a:off x="4953000" y="3886146"/>
            <a:ext cx="4174524" cy="2529923"/>
          </a:xfrm>
          <a:prstGeom prst="rect">
            <a:avLst/>
          </a:prstGeom>
          <a:noFill/>
        </p:spPr>
        <p:txBody>
          <a:bodyPr wrap="square" rtlCol="0">
            <a:spAutoFit/>
          </a:bodyPr>
          <a:lstStyle/>
          <a:p>
            <a:pPr marL="285750" indent="-285750">
              <a:buFont typeface="Arial" panose="020B0604020202020204" pitchFamily="34" charset="0"/>
              <a:buChar char="•"/>
            </a:pPr>
            <a:r>
              <a:rPr lang="tr-TR" dirty="0" smtClean="0"/>
              <a:t>Evde </a:t>
            </a:r>
            <a:r>
              <a:rPr lang="tr-TR" dirty="0"/>
              <a:t>H</a:t>
            </a:r>
            <a:r>
              <a:rPr lang="tr-TR" dirty="0" smtClean="0"/>
              <a:t>asta Bakımı</a:t>
            </a:r>
          </a:p>
          <a:p>
            <a:pPr marL="285750" indent="-285750">
              <a:buFont typeface="Arial" panose="020B0604020202020204" pitchFamily="34" charset="0"/>
              <a:buChar char="•"/>
            </a:pPr>
            <a:r>
              <a:rPr lang="tr-TR" dirty="0" smtClean="0"/>
              <a:t>Fizyoterapi</a:t>
            </a:r>
          </a:p>
          <a:p>
            <a:pPr marL="285750" indent="-285750">
              <a:buFont typeface="Arial" panose="020B0604020202020204" pitchFamily="34" charset="0"/>
              <a:buChar char="•"/>
            </a:pPr>
            <a:r>
              <a:rPr lang="tr-TR" dirty="0" smtClean="0"/>
              <a:t>İlk ve Acil Yardım</a:t>
            </a:r>
          </a:p>
          <a:p>
            <a:pPr marL="285750" indent="-285750">
              <a:buFont typeface="Arial" panose="020B0604020202020204" pitchFamily="34" charset="0"/>
              <a:buChar char="•"/>
            </a:pPr>
            <a:r>
              <a:rPr lang="tr-TR" dirty="0" smtClean="0"/>
              <a:t>İş ve Uğraş Terapisi</a:t>
            </a:r>
          </a:p>
          <a:p>
            <a:pPr marL="285750" indent="-285750">
              <a:buFont typeface="Arial" panose="020B0604020202020204" pitchFamily="34" charset="0"/>
              <a:buChar char="•"/>
            </a:pPr>
            <a:r>
              <a:rPr lang="tr-TR" dirty="0" smtClean="0"/>
              <a:t>Otopsi Yardımcılığı</a:t>
            </a:r>
          </a:p>
          <a:p>
            <a:pPr marL="285750" indent="-285750">
              <a:buFont typeface="Arial" panose="020B0604020202020204" pitchFamily="34" charset="0"/>
              <a:buChar char="•"/>
            </a:pPr>
            <a:r>
              <a:rPr lang="tr-TR" dirty="0" smtClean="0"/>
              <a:t>Sağlık Kurumları İşletmeciliği</a:t>
            </a:r>
          </a:p>
          <a:p>
            <a:pPr marL="285750" indent="-285750">
              <a:buFont typeface="Arial" panose="020B0604020202020204" pitchFamily="34" charset="0"/>
              <a:buChar char="•"/>
            </a:pPr>
            <a:r>
              <a:rPr lang="tr-TR" dirty="0" smtClean="0"/>
              <a:t>Sağlık Turizmi İşletmeciliği</a:t>
            </a:r>
          </a:p>
          <a:p>
            <a:pPr marL="285750" indent="-285750">
              <a:buFont typeface="Arial" panose="020B0604020202020204" pitchFamily="34" charset="0"/>
              <a:buChar char="•"/>
            </a:pPr>
            <a:r>
              <a:rPr lang="tr-TR" dirty="0" smtClean="0"/>
              <a:t>Sosyal Hizmetler</a:t>
            </a:r>
          </a:p>
          <a:p>
            <a:pPr marL="285750" indent="-285750">
              <a:buFont typeface="Arial" panose="020B0604020202020204" pitchFamily="34" charset="0"/>
              <a:buChar char="•"/>
            </a:pPr>
            <a:r>
              <a:rPr lang="tr-TR" dirty="0" smtClean="0"/>
              <a:t>Yaşlı Bakımı</a:t>
            </a:r>
            <a:endParaRPr lang="tr-TR" dirty="0"/>
          </a:p>
        </p:txBody>
      </p:sp>
    </p:spTree>
    <p:extLst>
      <p:ext uri="{BB962C8B-B14F-4D97-AF65-F5344CB8AC3E}">
        <p14:creationId xmlns:p14="http://schemas.microsoft.com/office/powerpoint/2010/main" val="133842074"/>
      </p:ext>
    </p:extLst>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0"/>
          <p:cNvSpPr>
            <a:spLocks noChangeArrowheads="1" noChangeShapeType="1" noTextEdit="1"/>
          </p:cNvSpPr>
          <p:nvPr/>
        </p:nvSpPr>
        <p:spPr bwMode="auto">
          <a:xfrm>
            <a:off x="1828800" y="381000"/>
            <a:ext cx="4114800" cy="838200"/>
          </a:xfrm>
          <a:prstGeom prst="rect">
            <a:avLst/>
          </a:prstGeom>
        </p:spPr>
        <p:txBody>
          <a:bodyPr wrap="none" fromWordArt="1">
            <a:prstTxWarp prst="textPlain">
              <a:avLst>
                <a:gd name="adj" fmla="val 50000"/>
              </a:avLst>
            </a:prstTxWarp>
          </a:bodyPr>
          <a:lstStyle/>
          <a:p>
            <a:pPr algn="ctr"/>
            <a:r>
              <a:rPr lang="tr-TR" sz="2800" kern="10" dirty="0" smtClean="0">
                <a:ln w="9525">
                  <a:solidFill>
                    <a:srgbClr val="000000"/>
                  </a:solidFill>
                  <a:round/>
                  <a:headEnd/>
                  <a:tailEnd/>
                </a:ln>
                <a:solidFill>
                  <a:srgbClr val="FFFFFF"/>
                </a:solidFill>
                <a:latin typeface="Arial Black"/>
              </a:rPr>
              <a:t>Mezuniyet Avantajları</a:t>
            </a:r>
            <a:endParaRPr lang="tr-TR" sz="2800" kern="10" dirty="0">
              <a:ln w="9525">
                <a:solidFill>
                  <a:srgbClr val="000000"/>
                </a:solidFill>
                <a:round/>
                <a:headEnd/>
                <a:tailEnd/>
              </a:ln>
              <a:solidFill>
                <a:srgbClr val="FFFFFF"/>
              </a:solidFill>
              <a:latin typeface="Arial Black"/>
            </a:endParaRPr>
          </a:p>
        </p:txBody>
      </p:sp>
      <p:pic>
        <p:nvPicPr>
          <p:cNvPr id="6" name="Picture 4" descr="C:\Users\Yçpal10\Desktop\YAKAKENT ÇOK PROGRAMLI ANADOLU LİSESİ  AMBLEMİ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417" y="32951"/>
            <a:ext cx="1241107" cy="1262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Yçpal10\Desktop\t-c-milli-egitim-bakanligi-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 y="58935"/>
            <a:ext cx="1219200" cy="1236464"/>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304800" y="1905000"/>
            <a:ext cx="8763000" cy="338554"/>
          </a:xfrm>
          <a:prstGeom prst="rect">
            <a:avLst/>
          </a:prstGeom>
          <a:noFill/>
        </p:spPr>
        <p:txBody>
          <a:bodyPr wrap="square" rtlCol="0">
            <a:spAutoFit/>
          </a:bodyPr>
          <a:lstStyle/>
          <a:p>
            <a:r>
              <a:rPr lang="tr-TR" sz="2000" b="1" dirty="0" smtClean="0">
                <a:latin typeface="+mn-lt"/>
              </a:rPr>
              <a:t>Hasta ve Yaşlı Hizmetleri Alanı Mezunlarının Çalışabileceği Yerler </a:t>
            </a:r>
            <a:endParaRPr lang="tr-TR" sz="2000" b="1" dirty="0">
              <a:latin typeface="+mn-lt"/>
            </a:endParaRPr>
          </a:p>
        </p:txBody>
      </p:sp>
      <p:sp>
        <p:nvSpPr>
          <p:cNvPr id="4" name="Dikdörtgen 3"/>
          <p:cNvSpPr/>
          <p:nvPr/>
        </p:nvSpPr>
        <p:spPr>
          <a:xfrm>
            <a:off x="457200" y="2514600"/>
            <a:ext cx="8229600" cy="2806922"/>
          </a:xfrm>
          <a:prstGeom prst="rect">
            <a:avLst/>
          </a:prstGeom>
        </p:spPr>
        <p:txBody>
          <a:bodyPr wrap="square">
            <a:spAutoFit/>
          </a:bodyPr>
          <a:lstStyle/>
          <a:p>
            <a:r>
              <a:rPr lang="tr-TR" dirty="0"/>
              <a:t> Kamu ve özel sektöre </a:t>
            </a:r>
            <a:r>
              <a:rPr lang="tr-TR" dirty="0" smtClean="0"/>
              <a:t>ait;</a:t>
            </a:r>
          </a:p>
          <a:p>
            <a:endParaRPr lang="tr-TR" dirty="0" smtClean="0"/>
          </a:p>
          <a:p>
            <a:pPr marL="285750" indent="-285750">
              <a:buFont typeface="Wingdings" panose="05000000000000000000" pitchFamily="2" charset="2"/>
              <a:buChar char="ü"/>
            </a:pPr>
            <a:r>
              <a:rPr lang="tr-TR" dirty="0"/>
              <a:t>H</a:t>
            </a:r>
            <a:r>
              <a:rPr lang="tr-TR" dirty="0" smtClean="0"/>
              <a:t>uzurevleri </a:t>
            </a:r>
          </a:p>
          <a:p>
            <a:pPr marL="285750" indent="-285750">
              <a:buFont typeface="Wingdings" panose="05000000000000000000" pitchFamily="2" charset="2"/>
              <a:buChar char="ü"/>
            </a:pPr>
            <a:r>
              <a:rPr lang="tr-TR" dirty="0" smtClean="0"/>
              <a:t>Bakımevleri </a:t>
            </a:r>
          </a:p>
          <a:p>
            <a:pPr marL="285750" indent="-285750">
              <a:buFont typeface="Wingdings" panose="05000000000000000000" pitchFamily="2" charset="2"/>
              <a:buChar char="ü"/>
            </a:pPr>
            <a:r>
              <a:rPr lang="tr-TR" dirty="0"/>
              <a:t>Y</a:t>
            </a:r>
            <a:r>
              <a:rPr lang="tr-TR" dirty="0" smtClean="0"/>
              <a:t>aşlı Dinlenme </a:t>
            </a:r>
            <a:r>
              <a:rPr lang="tr-TR" dirty="0"/>
              <a:t>E</a:t>
            </a:r>
            <a:r>
              <a:rPr lang="tr-TR" dirty="0" smtClean="0"/>
              <a:t>vleri </a:t>
            </a:r>
          </a:p>
          <a:p>
            <a:pPr marL="285750" indent="-285750">
              <a:buFont typeface="Wingdings" panose="05000000000000000000" pitchFamily="2" charset="2"/>
              <a:buChar char="ü"/>
            </a:pPr>
            <a:r>
              <a:rPr lang="tr-TR" dirty="0" smtClean="0"/>
              <a:t>Hastaneler </a:t>
            </a:r>
          </a:p>
          <a:p>
            <a:pPr marL="285750" indent="-285750">
              <a:buFont typeface="Wingdings" panose="05000000000000000000" pitchFamily="2" charset="2"/>
              <a:buChar char="ü"/>
            </a:pPr>
            <a:r>
              <a:rPr lang="tr-TR" dirty="0"/>
              <a:t>S</a:t>
            </a:r>
            <a:r>
              <a:rPr lang="tr-TR" dirty="0" smtClean="0"/>
              <a:t>osyal </a:t>
            </a:r>
            <a:r>
              <a:rPr lang="tr-TR" dirty="0"/>
              <a:t>H</a:t>
            </a:r>
            <a:r>
              <a:rPr lang="tr-TR" dirty="0" smtClean="0"/>
              <a:t>izmet </a:t>
            </a:r>
            <a:r>
              <a:rPr lang="tr-TR" dirty="0"/>
              <a:t>V</a:t>
            </a:r>
            <a:r>
              <a:rPr lang="tr-TR" dirty="0" smtClean="0"/>
              <a:t>eren </a:t>
            </a:r>
            <a:r>
              <a:rPr lang="tr-TR" dirty="0"/>
              <a:t>K</a:t>
            </a:r>
            <a:r>
              <a:rPr lang="tr-TR" dirty="0" smtClean="0"/>
              <a:t>uruluşlar </a:t>
            </a:r>
          </a:p>
          <a:p>
            <a:pPr marL="285750" indent="-285750">
              <a:buFont typeface="Wingdings" panose="05000000000000000000" pitchFamily="2" charset="2"/>
              <a:buChar char="ü"/>
            </a:pPr>
            <a:r>
              <a:rPr lang="tr-TR" dirty="0" err="1"/>
              <a:t>G</a:t>
            </a:r>
            <a:r>
              <a:rPr lang="tr-TR" dirty="0" err="1" smtClean="0"/>
              <a:t>eronto</a:t>
            </a:r>
            <a:r>
              <a:rPr lang="tr-TR" dirty="0" smtClean="0"/>
              <a:t>-psikiyatri Kliniklerinde</a:t>
            </a:r>
          </a:p>
          <a:p>
            <a:pPr marL="285750" indent="-285750">
              <a:buFont typeface="Wingdings" panose="05000000000000000000" pitchFamily="2" charset="2"/>
              <a:buChar char="ü"/>
            </a:pPr>
            <a:r>
              <a:rPr lang="tr-TR" dirty="0"/>
              <a:t>P</a:t>
            </a:r>
            <a:r>
              <a:rPr lang="tr-TR" dirty="0" smtClean="0"/>
              <a:t>olikliniklerde</a:t>
            </a:r>
            <a:endParaRPr lang="tr-TR" dirty="0"/>
          </a:p>
          <a:p>
            <a:pPr marL="285750" indent="-285750">
              <a:buFont typeface="Wingdings" panose="05000000000000000000" pitchFamily="2" charset="2"/>
              <a:buChar char="ü"/>
            </a:pPr>
            <a:r>
              <a:rPr lang="tr-TR" dirty="0"/>
              <a:t>E</a:t>
            </a:r>
            <a:r>
              <a:rPr lang="tr-TR" dirty="0" smtClean="0"/>
              <a:t>vlerde </a:t>
            </a:r>
            <a:r>
              <a:rPr lang="tr-TR" dirty="0"/>
              <a:t>B</a:t>
            </a:r>
            <a:r>
              <a:rPr lang="tr-TR" dirty="0" smtClean="0"/>
              <a:t>akım </a:t>
            </a:r>
            <a:r>
              <a:rPr lang="tr-TR" dirty="0"/>
              <a:t>H</a:t>
            </a:r>
            <a:r>
              <a:rPr lang="tr-TR" dirty="0" smtClean="0"/>
              <a:t>izmetlerinde  </a:t>
            </a:r>
            <a:r>
              <a:rPr lang="tr-TR" dirty="0"/>
              <a:t>çalışma imkanları bulunabilmektedir.</a:t>
            </a:r>
            <a:endParaRPr lang="tr-TR" dirty="0"/>
          </a:p>
        </p:txBody>
      </p:sp>
    </p:spTree>
    <p:extLst>
      <p:ext uri="{BB962C8B-B14F-4D97-AF65-F5344CB8AC3E}">
        <p14:creationId xmlns:p14="http://schemas.microsoft.com/office/powerpoint/2010/main" val="993068641"/>
      </p:ext>
    </p:extLst>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0"/>
          <p:cNvSpPr>
            <a:spLocks noChangeArrowheads="1" noChangeShapeType="1" noTextEdit="1"/>
          </p:cNvSpPr>
          <p:nvPr/>
        </p:nvSpPr>
        <p:spPr bwMode="auto">
          <a:xfrm>
            <a:off x="1828800" y="381000"/>
            <a:ext cx="4114800" cy="838200"/>
          </a:xfrm>
          <a:prstGeom prst="rect">
            <a:avLst/>
          </a:prstGeom>
        </p:spPr>
        <p:txBody>
          <a:bodyPr wrap="none" fromWordArt="1">
            <a:prstTxWarp prst="textPlain">
              <a:avLst>
                <a:gd name="adj" fmla="val 50000"/>
              </a:avLst>
            </a:prstTxWarp>
          </a:bodyPr>
          <a:lstStyle/>
          <a:p>
            <a:pPr algn="ctr"/>
            <a:r>
              <a:rPr lang="tr-TR" sz="2800" kern="10" dirty="0" smtClean="0">
                <a:ln w="9525">
                  <a:solidFill>
                    <a:srgbClr val="000000"/>
                  </a:solidFill>
                  <a:round/>
                  <a:headEnd/>
                  <a:tailEnd/>
                </a:ln>
                <a:solidFill>
                  <a:srgbClr val="FFFFFF"/>
                </a:solidFill>
                <a:latin typeface="Arial Black"/>
              </a:rPr>
              <a:t>Mezuniyet Avantajları</a:t>
            </a:r>
            <a:endParaRPr lang="tr-TR" sz="2800" kern="10" dirty="0">
              <a:ln w="9525">
                <a:solidFill>
                  <a:srgbClr val="000000"/>
                </a:solidFill>
                <a:round/>
                <a:headEnd/>
                <a:tailEnd/>
              </a:ln>
              <a:solidFill>
                <a:srgbClr val="FFFFFF"/>
              </a:solidFill>
              <a:latin typeface="Arial Black"/>
            </a:endParaRPr>
          </a:p>
        </p:txBody>
      </p:sp>
      <p:pic>
        <p:nvPicPr>
          <p:cNvPr id="6" name="Picture 4" descr="C:\Users\Yçpal10\Desktop\YAKAKENT ÇOK PROGRAMLI ANADOLU LİSESİ  AMBLEMİ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417" y="32951"/>
            <a:ext cx="1241107" cy="1262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Yçpal10\Desktop\t-c-milli-egitim-bakanligi-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 y="58935"/>
            <a:ext cx="1219200" cy="1236464"/>
          </a:xfrm>
          <a:prstGeom prst="rect">
            <a:avLst/>
          </a:prstGeom>
          <a:noFill/>
          <a:extLst>
            <a:ext uri="{909E8E84-426E-40DD-AFC4-6F175D3DCCD1}">
              <a14:hiddenFill xmlns:a14="http://schemas.microsoft.com/office/drawing/2010/main">
                <a:solidFill>
                  <a:srgbClr val="FFFFFF"/>
                </a:solidFill>
              </a14:hiddenFill>
            </a:ext>
          </a:extLst>
        </p:spPr>
      </p:pic>
      <p:sp>
        <p:nvSpPr>
          <p:cNvPr id="12" name="Metin kutusu 11"/>
          <p:cNvSpPr txBox="1"/>
          <p:nvPr/>
        </p:nvSpPr>
        <p:spPr>
          <a:xfrm>
            <a:off x="152400" y="2043702"/>
            <a:ext cx="8915400" cy="338554"/>
          </a:xfrm>
          <a:prstGeom prst="rect">
            <a:avLst/>
          </a:prstGeom>
          <a:noFill/>
        </p:spPr>
        <p:txBody>
          <a:bodyPr wrap="square" rtlCol="0">
            <a:spAutoFit/>
          </a:bodyPr>
          <a:lstStyle/>
          <a:p>
            <a:r>
              <a:rPr lang="tr-TR" sz="2000" b="1" dirty="0" smtClean="0">
                <a:latin typeface="+mn-lt"/>
              </a:rPr>
              <a:t>Okulumuz Anadolu Meslek Programlarından mezun olan öğrencilerimiz;</a:t>
            </a:r>
            <a:endParaRPr lang="tr-TR" sz="2000" b="1" dirty="0">
              <a:latin typeface="+mn-lt"/>
            </a:endParaRPr>
          </a:p>
        </p:txBody>
      </p:sp>
      <p:sp>
        <p:nvSpPr>
          <p:cNvPr id="8" name="Metin kutusu 7"/>
          <p:cNvSpPr txBox="1"/>
          <p:nvPr/>
        </p:nvSpPr>
        <p:spPr>
          <a:xfrm>
            <a:off x="381000" y="2667000"/>
            <a:ext cx="8125970" cy="535531"/>
          </a:xfrm>
          <a:prstGeom prst="rect">
            <a:avLst/>
          </a:prstGeom>
          <a:noFill/>
        </p:spPr>
        <p:txBody>
          <a:bodyPr wrap="square" rtlCol="0">
            <a:spAutoFit/>
          </a:bodyPr>
          <a:lstStyle/>
          <a:p>
            <a:r>
              <a:rPr lang="tr-TR" dirty="0" smtClean="0"/>
              <a:t>Bu ön </a:t>
            </a:r>
            <a:r>
              <a:rPr lang="tr-TR" dirty="0"/>
              <a:t>l</a:t>
            </a:r>
            <a:r>
              <a:rPr lang="tr-TR" dirty="0" smtClean="0"/>
              <a:t>isans programlarını (2 Yıllık) bitirdikten sonra Dikey Geçiş Sınavı (DGS) ile lisans programlarına (4 Yıllık) da geçiş yapabilirler.</a:t>
            </a:r>
            <a:endParaRPr lang="tr-TR" dirty="0"/>
          </a:p>
        </p:txBody>
      </p:sp>
      <p:sp>
        <p:nvSpPr>
          <p:cNvPr id="14" name="Metin kutusu 13"/>
          <p:cNvSpPr txBox="1"/>
          <p:nvPr/>
        </p:nvSpPr>
        <p:spPr>
          <a:xfrm>
            <a:off x="348473" y="3581400"/>
            <a:ext cx="8298682" cy="1698927"/>
          </a:xfrm>
          <a:prstGeom prst="rect">
            <a:avLst/>
          </a:prstGeom>
          <a:noFill/>
        </p:spPr>
        <p:txBody>
          <a:bodyPr wrap="none" rtlCol="0">
            <a:spAutoFit/>
          </a:bodyPr>
          <a:lstStyle/>
          <a:p>
            <a:pPr algn="just"/>
            <a:r>
              <a:rPr lang="tr-TR" dirty="0" smtClean="0"/>
              <a:t>Ayrıca;</a:t>
            </a:r>
            <a:r>
              <a:rPr lang="tr-TR" dirty="0"/>
              <a:t> Anadolu </a:t>
            </a:r>
            <a:r>
              <a:rPr lang="tr-TR" dirty="0" smtClean="0"/>
              <a:t>Meslek </a:t>
            </a:r>
            <a:r>
              <a:rPr lang="tr-TR" dirty="0"/>
              <a:t>P</a:t>
            </a:r>
            <a:r>
              <a:rPr lang="tr-TR" dirty="0" smtClean="0"/>
              <a:t>rogramı </a:t>
            </a:r>
            <a:r>
              <a:rPr lang="tr-TR" dirty="0"/>
              <a:t>öğrencilerinden 11'inci sınıfı doğrudan </a:t>
            </a:r>
            <a:r>
              <a:rPr lang="tr-TR" dirty="0" smtClean="0"/>
              <a:t>geçen </a:t>
            </a:r>
          </a:p>
          <a:p>
            <a:pPr algn="just"/>
            <a:r>
              <a:rPr lang="tr-TR" dirty="0" smtClean="0"/>
              <a:t>ve </a:t>
            </a:r>
            <a:r>
              <a:rPr lang="tr-TR" dirty="0"/>
              <a:t>9, 10 ve 11'inci sınıf ortak derslerinin ağırlıklı yıl sonu başarı puanlarının </a:t>
            </a:r>
            <a:endParaRPr lang="tr-TR" dirty="0" smtClean="0"/>
          </a:p>
          <a:p>
            <a:pPr algn="just"/>
            <a:r>
              <a:rPr lang="tr-TR" dirty="0" smtClean="0"/>
              <a:t>aritmetik </a:t>
            </a:r>
            <a:r>
              <a:rPr lang="tr-TR" dirty="0"/>
              <a:t>ortalaması en az 70 olanlar Anadolu Teknik Programına geçiş </a:t>
            </a:r>
            <a:r>
              <a:rPr lang="tr-TR" dirty="0" smtClean="0"/>
              <a:t>için </a:t>
            </a:r>
          </a:p>
          <a:p>
            <a:pPr algn="just"/>
            <a:r>
              <a:rPr lang="tr-TR" dirty="0" smtClean="0"/>
              <a:t>başvurabilir. İşletmelerde </a:t>
            </a:r>
            <a:r>
              <a:rPr lang="tr-TR" dirty="0"/>
              <a:t>Meslek Eğitimi stajını 11.sınıfın yaz </a:t>
            </a:r>
            <a:r>
              <a:rPr lang="tr-TR" dirty="0" smtClean="0"/>
              <a:t>ayında </a:t>
            </a:r>
          </a:p>
          <a:p>
            <a:pPr algn="just"/>
            <a:r>
              <a:rPr lang="tr-TR" dirty="0" smtClean="0"/>
              <a:t>tamamlayabilir </a:t>
            </a:r>
            <a:r>
              <a:rPr lang="tr-TR" dirty="0"/>
              <a:t>ve 12. sınıfta akademik derslerden oluşan bir programla </a:t>
            </a:r>
            <a:endParaRPr lang="tr-TR" dirty="0" smtClean="0"/>
          </a:p>
          <a:p>
            <a:pPr algn="just"/>
            <a:r>
              <a:rPr lang="tr-TR" dirty="0" smtClean="0"/>
              <a:t>TYT/AYT</a:t>
            </a:r>
            <a:r>
              <a:rPr lang="tr-TR" dirty="0"/>
              <a:t>' ye </a:t>
            </a:r>
            <a:r>
              <a:rPr lang="tr-TR" dirty="0" smtClean="0"/>
              <a:t>hazırlanabilirler</a:t>
            </a:r>
            <a:r>
              <a:rPr lang="tr-TR" dirty="0"/>
              <a:t>.</a:t>
            </a:r>
            <a:endParaRPr lang="tr-TR" dirty="0" smtClean="0"/>
          </a:p>
        </p:txBody>
      </p:sp>
    </p:spTree>
    <p:extLst>
      <p:ext uri="{BB962C8B-B14F-4D97-AF65-F5344CB8AC3E}">
        <p14:creationId xmlns:p14="http://schemas.microsoft.com/office/powerpoint/2010/main" val="285767153"/>
      </p:ext>
    </p:extLst>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sz="half" idx="1"/>
          </p:nvPr>
        </p:nvSpPr>
        <p:spPr>
          <a:xfrm>
            <a:off x="152400" y="1828800"/>
            <a:ext cx="8610600" cy="2209800"/>
          </a:xfrm>
        </p:spPr>
        <p:txBody>
          <a:bodyPr/>
          <a:lstStyle/>
          <a:p>
            <a:pPr marL="0" indent="0" algn="just">
              <a:buFontTx/>
              <a:buNone/>
            </a:pPr>
            <a:r>
              <a:rPr lang="tr-TR" sz="2000" b="1" dirty="0"/>
              <a:t>Okulumuz 1991 yılında </a:t>
            </a:r>
            <a:r>
              <a:rPr lang="tr-TR" sz="2000" b="1" dirty="0" smtClean="0"/>
              <a:t>ilçe merkezinde Yakakent </a:t>
            </a:r>
            <a:r>
              <a:rPr lang="tr-TR" sz="2000" b="1" dirty="0"/>
              <a:t>Lisesi adıyla açılmıştır. 2002 yılında eski olan okul binasının yerine İMKB tarafından yeni okul binası yapılmıştır. Okulumuz 2012 yılında Çok Programlı liseye dönüşmüş, bünyesinde Genel Lisenin yanı sıra Meslek Lisesi de açılmıştır. </a:t>
            </a:r>
            <a:r>
              <a:rPr lang="tr-TR" sz="2000" b="1" dirty="0" smtClean="0"/>
              <a:t>2014 - 2015 Eğitim </a:t>
            </a:r>
            <a:r>
              <a:rPr lang="tr-TR" sz="2000" b="1" dirty="0"/>
              <a:t>Öğretim yılından itibaren okulumuz Anadolu Programına geçerek Çok Programlı Anadolu Lisesi olarak son halini almıştır</a:t>
            </a:r>
            <a:r>
              <a:rPr lang="tr-TR" sz="2000" b="1" dirty="0" smtClean="0"/>
              <a:t>.</a:t>
            </a:r>
            <a:endParaRPr lang="tr-TR" sz="2000" dirty="0" smtClean="0"/>
          </a:p>
        </p:txBody>
      </p:sp>
      <p:sp>
        <p:nvSpPr>
          <p:cNvPr id="3075" name="WordArt 10"/>
          <p:cNvSpPr>
            <a:spLocks noChangeArrowheads="1" noChangeShapeType="1" noTextEdit="1"/>
          </p:cNvSpPr>
          <p:nvPr/>
        </p:nvSpPr>
        <p:spPr bwMode="auto">
          <a:xfrm>
            <a:off x="1828800" y="609600"/>
            <a:ext cx="1752600" cy="609600"/>
          </a:xfrm>
          <a:prstGeom prst="rect">
            <a:avLst/>
          </a:prstGeom>
        </p:spPr>
        <p:txBody>
          <a:bodyPr wrap="none" fromWordArt="1">
            <a:prstTxWarp prst="textPlain">
              <a:avLst>
                <a:gd name="adj" fmla="val 50000"/>
              </a:avLst>
            </a:prstTxWarp>
          </a:bodyPr>
          <a:lstStyle/>
          <a:p>
            <a:pPr algn="ctr"/>
            <a:r>
              <a:rPr lang="tr-TR" sz="2800" kern="10">
                <a:ln w="9525">
                  <a:solidFill>
                    <a:srgbClr val="000000"/>
                  </a:solidFill>
                  <a:round/>
                  <a:headEnd/>
                  <a:tailEnd/>
                </a:ln>
                <a:solidFill>
                  <a:srgbClr val="FFFFFF"/>
                </a:solidFill>
                <a:latin typeface="Arial Black"/>
              </a:rPr>
              <a:t>Tarihçe</a:t>
            </a:r>
          </a:p>
        </p:txBody>
      </p:sp>
      <p:pic>
        <p:nvPicPr>
          <p:cNvPr id="6" name="Picture 2" descr="C:\Users\Yçpal10\Desktop\t-c-milli-egitim-bakanligi-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1" y="58935"/>
            <a:ext cx="1219200" cy="12364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Yçpal10\Desktop\YAKAKENT ÇOK PROGRAMLI ANADOLU LİSESİ  AMBLEMİ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6417" y="32951"/>
            <a:ext cx="1241107" cy="12624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Yçpal10\Desktop\k_18121020_09150458_IMG-20190220-WA00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4191000"/>
            <a:ext cx="3945924" cy="2667000"/>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152400" y="4495800"/>
            <a:ext cx="4876800" cy="1631216"/>
          </a:xfrm>
          <a:prstGeom prst="rect">
            <a:avLst/>
          </a:prstGeom>
        </p:spPr>
        <p:txBody>
          <a:bodyPr wrap="square">
            <a:spAutoFit/>
          </a:bodyPr>
          <a:lstStyle/>
          <a:p>
            <a:pPr algn="just"/>
            <a:r>
              <a:rPr lang="tr-TR" sz="2000" b="1" dirty="0"/>
              <a:t>Yakakent Çok Programlı Anadolu </a:t>
            </a:r>
            <a:r>
              <a:rPr lang="tr-TR" sz="2000" b="1" dirty="0" smtClean="0"/>
              <a:t>Lisesi;</a:t>
            </a:r>
          </a:p>
          <a:p>
            <a:pPr algn="just"/>
            <a:r>
              <a:rPr lang="tr-TR" sz="2000" b="1" dirty="0" smtClean="0"/>
              <a:t>2015 - 2016 </a:t>
            </a:r>
            <a:r>
              <a:rPr lang="tr-TR" sz="2000" b="1" dirty="0"/>
              <a:t>öğretim yılında Yakakent Anadolu Lisesi ile birleşerek ilçemiz </a:t>
            </a:r>
            <a:r>
              <a:rPr lang="tr-TR" sz="2000" b="1" dirty="0" err="1"/>
              <a:t>Kozköy</a:t>
            </a:r>
            <a:r>
              <a:rPr lang="tr-TR" sz="2000" b="1" dirty="0"/>
              <a:t> Mahallesi'ndeki yeni binasına taşınmıştır.</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WordArt 10"/>
          <p:cNvSpPr>
            <a:spLocks noChangeArrowheads="1" noChangeShapeType="1" noTextEdit="1"/>
          </p:cNvSpPr>
          <p:nvPr/>
        </p:nvSpPr>
        <p:spPr bwMode="auto">
          <a:xfrm>
            <a:off x="1828800" y="609600"/>
            <a:ext cx="4114800" cy="609600"/>
          </a:xfrm>
          <a:prstGeom prst="rect">
            <a:avLst/>
          </a:prstGeom>
        </p:spPr>
        <p:txBody>
          <a:bodyPr wrap="none" fromWordArt="1">
            <a:prstTxWarp prst="textPlain">
              <a:avLst>
                <a:gd name="adj" fmla="val 50000"/>
              </a:avLst>
            </a:prstTxWarp>
          </a:bodyPr>
          <a:lstStyle/>
          <a:p>
            <a:pPr algn="ctr"/>
            <a:r>
              <a:rPr lang="tr-TR" sz="2800" kern="10" dirty="0">
                <a:ln w="9525">
                  <a:solidFill>
                    <a:srgbClr val="000000"/>
                  </a:solidFill>
                  <a:round/>
                  <a:headEnd/>
                  <a:tailEnd/>
                </a:ln>
                <a:solidFill>
                  <a:srgbClr val="FFFFFF"/>
                </a:solidFill>
                <a:latin typeface="Arial Black"/>
              </a:rPr>
              <a:t>Misyon Vizyon</a:t>
            </a:r>
          </a:p>
        </p:txBody>
      </p:sp>
      <p:sp>
        <p:nvSpPr>
          <p:cNvPr id="17412" name="Text Box 12"/>
          <p:cNvSpPr txBox="1">
            <a:spLocks noChangeArrowheads="1"/>
          </p:cNvSpPr>
          <p:nvPr/>
        </p:nvSpPr>
        <p:spPr bwMode="auto">
          <a:xfrm>
            <a:off x="35010" y="1828800"/>
            <a:ext cx="9032789" cy="4822859"/>
          </a:xfrm>
          <a:prstGeom prst="rect">
            <a:avLst/>
          </a:prstGeom>
          <a:noFill/>
          <a:ln w="9525" algn="ctr">
            <a:noFill/>
            <a:miter lim="800000"/>
            <a:headEnd/>
            <a:tailEnd/>
          </a:ln>
        </p:spPr>
        <p:txBody>
          <a:bodyPr wrap="square">
            <a:spAutoFit/>
          </a:bodyPr>
          <a:lstStyle/>
          <a:p>
            <a:pPr eaLnBrk="1" hangingPunct="1">
              <a:lnSpc>
                <a:spcPct val="100000"/>
              </a:lnSpc>
              <a:spcBef>
                <a:spcPct val="0"/>
              </a:spcBef>
            </a:pPr>
            <a:r>
              <a:rPr lang="tr-TR" b="1" dirty="0">
                <a:latin typeface="+mn-lt"/>
              </a:rPr>
              <a:t>Misyonumuz:</a:t>
            </a:r>
            <a:r>
              <a:rPr lang="tr-TR" dirty="0">
                <a:latin typeface="+mn-lt"/>
              </a:rPr>
              <a:t> </a:t>
            </a:r>
          </a:p>
          <a:p>
            <a:r>
              <a:rPr lang="tr-TR" dirty="0">
                <a:latin typeface="+mn-lt"/>
              </a:rPr>
              <a:t>	</a:t>
            </a:r>
          </a:p>
          <a:p>
            <a:pPr algn="just"/>
            <a:r>
              <a:rPr lang="tr-TR" sz="2000" b="1" i="1" dirty="0">
                <a:latin typeface="+mn-lt"/>
              </a:rPr>
              <a:t>Biz; A</a:t>
            </a:r>
            <a:r>
              <a:rPr lang="tr-TR" sz="2000" b="1" i="1" dirty="0" smtClean="0">
                <a:latin typeface="+mn-lt"/>
              </a:rPr>
              <a:t>tatürk´ün </a:t>
            </a:r>
            <a:r>
              <a:rPr lang="tr-TR" sz="2000" b="1" i="1" dirty="0">
                <a:latin typeface="+mn-lt"/>
              </a:rPr>
              <a:t>izinde </a:t>
            </a:r>
            <a:r>
              <a:rPr lang="tr-TR" sz="2000" b="1" i="1" dirty="0" smtClean="0">
                <a:latin typeface="+mn-lt"/>
              </a:rPr>
              <a:t>her gün </a:t>
            </a:r>
            <a:r>
              <a:rPr lang="tr-TR" sz="2000" b="1" i="1" dirty="0">
                <a:latin typeface="+mn-lt"/>
              </a:rPr>
              <a:t>herkesin daha iyiye ulaşmak </a:t>
            </a:r>
            <a:r>
              <a:rPr lang="tr-TR" sz="2000" b="1" i="1" dirty="0" smtClean="0">
                <a:latin typeface="+mn-lt"/>
              </a:rPr>
              <a:t>için çaba </a:t>
            </a:r>
            <a:r>
              <a:rPr lang="tr-TR" sz="2000" b="1" i="1" dirty="0">
                <a:latin typeface="+mn-lt"/>
              </a:rPr>
              <a:t>harcadığı bir okul ortamı oluşturmak için varız. </a:t>
            </a:r>
            <a:r>
              <a:rPr lang="tr-TR" sz="2000" b="1" i="1" dirty="0" smtClean="0">
                <a:latin typeface="+mn-lt"/>
              </a:rPr>
              <a:t>Okulumuz, öğrencilerinin </a:t>
            </a:r>
            <a:r>
              <a:rPr lang="tr-TR" sz="2000" b="1" i="1" dirty="0">
                <a:latin typeface="+mn-lt"/>
              </a:rPr>
              <a:t>başarı ve kalitesiyle, sosyal faaliyetleriyle </a:t>
            </a:r>
            <a:r>
              <a:rPr lang="tr-TR" sz="2000" b="1" i="1" dirty="0" smtClean="0">
                <a:latin typeface="+mn-lt"/>
              </a:rPr>
              <a:t>okullar arasında </a:t>
            </a:r>
            <a:r>
              <a:rPr lang="tr-TR" sz="2000" b="1" i="1" dirty="0">
                <a:latin typeface="+mn-lt"/>
              </a:rPr>
              <a:t>en çok tercih edilen lider okul olmayı </a:t>
            </a:r>
            <a:r>
              <a:rPr lang="tr-TR" sz="2000" b="1" i="1" dirty="0" smtClean="0">
                <a:latin typeface="+mn-lt"/>
              </a:rPr>
              <a:t>hedeflemektedir</a:t>
            </a:r>
            <a:r>
              <a:rPr lang="tr-TR" sz="2000" b="1" i="1" dirty="0">
                <a:latin typeface="+mn-lt"/>
              </a:rPr>
              <a:t>.</a:t>
            </a:r>
          </a:p>
          <a:p>
            <a:pPr eaLnBrk="1" hangingPunct="1">
              <a:lnSpc>
                <a:spcPct val="100000"/>
              </a:lnSpc>
              <a:spcBef>
                <a:spcPct val="0"/>
              </a:spcBef>
            </a:pPr>
            <a:r>
              <a:rPr lang="tr-TR" sz="2000" b="1" i="1" dirty="0" smtClean="0">
                <a:latin typeface="+mn-lt"/>
              </a:rPr>
              <a:t> </a:t>
            </a:r>
            <a:endParaRPr lang="tr-TR" sz="2000" b="1" i="1" dirty="0">
              <a:latin typeface="+mn-lt"/>
            </a:endParaRPr>
          </a:p>
          <a:p>
            <a:pPr eaLnBrk="1" hangingPunct="1">
              <a:lnSpc>
                <a:spcPct val="100000"/>
              </a:lnSpc>
              <a:spcBef>
                <a:spcPct val="0"/>
              </a:spcBef>
            </a:pPr>
            <a:r>
              <a:rPr lang="tr-TR" sz="2000" b="1" dirty="0" smtClean="0">
                <a:latin typeface="+mn-lt"/>
              </a:rPr>
              <a:t>Vizyonumuz:</a:t>
            </a:r>
            <a:endParaRPr lang="tr-TR" sz="2000" b="1" dirty="0">
              <a:latin typeface="+mn-lt"/>
            </a:endParaRPr>
          </a:p>
          <a:p>
            <a:r>
              <a:rPr lang="tr-TR" sz="2000" b="1" i="1" dirty="0">
                <a:latin typeface="+mn-lt"/>
              </a:rPr>
              <a:t>	 </a:t>
            </a:r>
          </a:p>
          <a:p>
            <a:pPr algn="just"/>
            <a:r>
              <a:rPr lang="tr-TR" sz="2000" b="1" i="1" dirty="0" smtClean="0">
                <a:latin typeface="+mn-lt"/>
              </a:rPr>
              <a:t>Biz</a:t>
            </a:r>
            <a:r>
              <a:rPr lang="tr-TR" sz="2000" b="1" i="1" dirty="0">
                <a:latin typeface="+mn-lt"/>
              </a:rPr>
              <a:t>; </a:t>
            </a:r>
            <a:r>
              <a:rPr lang="tr-TR" sz="2000" b="1" i="1" dirty="0" smtClean="0">
                <a:latin typeface="+mn-lt"/>
              </a:rPr>
              <a:t>Yakakent </a:t>
            </a:r>
            <a:r>
              <a:rPr lang="tr-TR" sz="2000" b="1" i="1" dirty="0">
                <a:latin typeface="+mn-lt"/>
              </a:rPr>
              <a:t>Ç</a:t>
            </a:r>
            <a:r>
              <a:rPr lang="tr-TR" sz="2000" b="1" i="1" dirty="0" smtClean="0">
                <a:latin typeface="+mn-lt"/>
              </a:rPr>
              <a:t>ok </a:t>
            </a:r>
            <a:r>
              <a:rPr lang="tr-TR" sz="2000" b="1" i="1" dirty="0">
                <a:latin typeface="+mn-lt"/>
              </a:rPr>
              <a:t>P</a:t>
            </a:r>
            <a:r>
              <a:rPr lang="tr-TR" sz="2000" b="1" i="1" dirty="0" smtClean="0">
                <a:latin typeface="+mn-lt"/>
              </a:rPr>
              <a:t>rogramlı </a:t>
            </a:r>
            <a:r>
              <a:rPr lang="tr-TR" sz="2000" b="1" i="1" dirty="0">
                <a:latin typeface="+mn-lt"/>
              </a:rPr>
              <a:t>A</a:t>
            </a:r>
            <a:r>
              <a:rPr lang="tr-TR" sz="2000" b="1" i="1" dirty="0" smtClean="0">
                <a:latin typeface="+mn-lt"/>
              </a:rPr>
              <a:t>nadolu </a:t>
            </a:r>
            <a:r>
              <a:rPr lang="tr-TR" sz="2000" b="1" i="1" dirty="0">
                <a:latin typeface="+mn-lt"/>
              </a:rPr>
              <a:t>L</a:t>
            </a:r>
            <a:r>
              <a:rPr lang="tr-TR" sz="2000" b="1" i="1" dirty="0" smtClean="0">
                <a:latin typeface="+mn-lt"/>
              </a:rPr>
              <a:t>isesi </a:t>
            </a:r>
            <a:r>
              <a:rPr lang="tr-TR" sz="2000" b="1" i="1" dirty="0">
                <a:latin typeface="+mn-lt"/>
              </a:rPr>
              <a:t>olarak </a:t>
            </a:r>
            <a:r>
              <a:rPr lang="tr-TR" sz="2000" b="1" i="1" dirty="0" smtClean="0">
                <a:latin typeface="+mn-lt"/>
              </a:rPr>
              <a:t>bütün öğrencilerimizin </a:t>
            </a:r>
            <a:r>
              <a:rPr lang="tr-TR" sz="2000" b="1" i="1" dirty="0">
                <a:latin typeface="+mn-lt"/>
              </a:rPr>
              <a:t>A</a:t>
            </a:r>
            <a:r>
              <a:rPr lang="tr-TR" sz="2000" b="1" i="1" dirty="0" smtClean="0">
                <a:latin typeface="+mn-lt"/>
              </a:rPr>
              <a:t>tatürk </a:t>
            </a:r>
            <a:r>
              <a:rPr lang="tr-TR" sz="2000" b="1" i="1" dirty="0">
                <a:latin typeface="+mn-lt"/>
              </a:rPr>
              <a:t>ilkelerinin ışığında; milli ve </a:t>
            </a:r>
            <a:r>
              <a:rPr lang="tr-TR" sz="2000" b="1" i="1" dirty="0" smtClean="0">
                <a:latin typeface="+mn-lt"/>
              </a:rPr>
              <a:t>manevi değerlerimize </a:t>
            </a:r>
            <a:r>
              <a:rPr lang="tr-TR" sz="2000" b="1" i="1" dirty="0">
                <a:latin typeface="+mn-lt"/>
              </a:rPr>
              <a:t>bağlı, aydın fikirli, çağdaş düşünceli, </a:t>
            </a:r>
            <a:r>
              <a:rPr lang="tr-TR" sz="2000" b="1" i="1" dirty="0" smtClean="0">
                <a:latin typeface="+mn-lt"/>
              </a:rPr>
              <a:t>sorumluluk duygusuna </a:t>
            </a:r>
            <a:r>
              <a:rPr lang="tr-TR" sz="2000" b="1" i="1" dirty="0">
                <a:latin typeface="+mn-lt"/>
              </a:rPr>
              <a:t>sahip, emeğe değer veren, yaşamlarını kazanmakta mahir, üretken, mutlu güvenli gençler yetiştirmek için varız</a:t>
            </a:r>
            <a:r>
              <a:rPr lang="tr-TR" sz="2000" b="1" i="1" dirty="0" smtClean="0">
                <a:latin typeface="+mn-lt"/>
              </a:rPr>
              <a:t>.</a:t>
            </a:r>
            <a:endParaRPr lang="tr-TR" i="1" dirty="0"/>
          </a:p>
          <a:p>
            <a:pPr eaLnBrk="1" hangingPunct="1">
              <a:lnSpc>
                <a:spcPct val="100000"/>
              </a:lnSpc>
              <a:spcBef>
                <a:spcPct val="0"/>
              </a:spcBef>
            </a:pPr>
            <a:r>
              <a:rPr lang="tr-TR" dirty="0"/>
              <a:t/>
            </a:r>
            <a:br>
              <a:rPr lang="tr-TR" dirty="0"/>
            </a:br>
            <a:endParaRPr lang="tr-TR" dirty="0"/>
          </a:p>
          <a:p>
            <a:pPr>
              <a:spcBef>
                <a:spcPct val="50000"/>
              </a:spcBef>
            </a:pPr>
            <a:endParaRPr lang="tr-TR" dirty="0"/>
          </a:p>
        </p:txBody>
      </p:sp>
      <p:pic>
        <p:nvPicPr>
          <p:cNvPr id="17413" name="Picture 15" descr="missyon"/>
          <p:cNvPicPr>
            <a:picLocks noChangeAspect="1" noChangeArrowheads="1"/>
          </p:cNvPicPr>
          <p:nvPr/>
        </p:nvPicPr>
        <p:blipFill>
          <a:blip r:embed="rId3" cstate="print"/>
          <a:srcRect/>
          <a:stretch>
            <a:fillRect/>
          </a:stretch>
        </p:blipFill>
        <p:spPr bwMode="auto">
          <a:xfrm>
            <a:off x="4495800" y="1447800"/>
            <a:ext cx="1676400" cy="952500"/>
          </a:xfrm>
          <a:prstGeom prst="rect">
            <a:avLst/>
          </a:prstGeom>
          <a:noFill/>
          <a:ln w="9525">
            <a:noFill/>
            <a:miter lim="800000"/>
            <a:headEnd/>
            <a:tailEnd/>
          </a:ln>
        </p:spPr>
      </p:pic>
      <p:pic>
        <p:nvPicPr>
          <p:cNvPr id="17414" name="Picture 17" descr="vizzyon"/>
          <p:cNvPicPr>
            <a:picLocks noChangeAspect="1" noChangeArrowheads="1"/>
          </p:cNvPicPr>
          <p:nvPr/>
        </p:nvPicPr>
        <p:blipFill>
          <a:blip r:embed="rId4" cstate="print"/>
          <a:srcRect/>
          <a:stretch>
            <a:fillRect/>
          </a:stretch>
        </p:blipFill>
        <p:spPr bwMode="auto">
          <a:xfrm>
            <a:off x="6553200" y="5410200"/>
            <a:ext cx="1676400" cy="1371600"/>
          </a:xfrm>
          <a:prstGeom prst="rect">
            <a:avLst/>
          </a:prstGeom>
          <a:noFill/>
          <a:ln w="9525">
            <a:noFill/>
            <a:miter lim="800000"/>
            <a:headEnd/>
            <a:tailEnd/>
          </a:ln>
        </p:spPr>
      </p:pic>
      <p:pic>
        <p:nvPicPr>
          <p:cNvPr id="7" name="Picture 2" descr="C:\Users\Yçpal10\Desktop\t-c-milli-egitim-bakanligi-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1" y="58935"/>
            <a:ext cx="1219200" cy="12364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Yçpal10\Desktop\YAKAKENT ÇOK PROGRAMLI ANADOLU LİSESİ  AMBLEMİ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6417" y="32951"/>
            <a:ext cx="1241107" cy="12624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sz="half" idx="1"/>
          </p:nvPr>
        </p:nvSpPr>
        <p:spPr>
          <a:xfrm>
            <a:off x="152400" y="1828800"/>
            <a:ext cx="8610600" cy="4648200"/>
          </a:xfrm>
        </p:spPr>
        <p:txBody>
          <a:bodyPr/>
          <a:lstStyle/>
          <a:p>
            <a:pPr marL="0" indent="0" algn="just">
              <a:buNone/>
            </a:pPr>
            <a:r>
              <a:rPr lang="tr-TR" sz="2000" b="1" dirty="0" smtClean="0"/>
              <a:t>Okulumuz;</a:t>
            </a:r>
          </a:p>
          <a:p>
            <a:pPr algn="just"/>
            <a:r>
              <a:rPr lang="tr-TR" sz="2000" b="1" dirty="0" smtClean="0"/>
              <a:t>Yakakent </a:t>
            </a:r>
            <a:r>
              <a:rPr lang="tr-TR" sz="2000" b="1" dirty="0"/>
              <a:t>ilçe merkezine 2,5 km, </a:t>
            </a:r>
          </a:p>
          <a:p>
            <a:pPr algn="just"/>
            <a:r>
              <a:rPr lang="tr-TR" sz="2000" b="1" dirty="0"/>
              <a:t>Samsun il merkezine 86 km uzaklıktadır.</a:t>
            </a:r>
          </a:p>
          <a:p>
            <a:pPr algn="just"/>
            <a:r>
              <a:rPr lang="tr-TR" sz="2000" b="1" dirty="0"/>
              <a:t>Samsun merkez fakülte tramvay durağından belli saatlerde hareket eden araçlarla 60 </a:t>
            </a:r>
            <a:r>
              <a:rPr lang="tr-TR" sz="2000" b="1" dirty="0" err="1"/>
              <a:t>dk</a:t>
            </a:r>
            <a:r>
              <a:rPr lang="tr-TR" sz="2000" b="1" dirty="0"/>
              <a:t> mesafededir.</a:t>
            </a:r>
          </a:p>
          <a:p>
            <a:pPr algn="just"/>
            <a:r>
              <a:rPr lang="tr-TR" sz="2000" b="1" dirty="0" err="1"/>
              <a:t>Kozköy</a:t>
            </a:r>
            <a:r>
              <a:rPr lang="tr-TR" sz="2000" b="1" dirty="0"/>
              <a:t> mahallesinde ikamet eden öğrencilerimiz haricindeki öğrencilerimiz servisler ile okula geliş gidiş </a:t>
            </a:r>
            <a:r>
              <a:rPr lang="tr-TR" sz="2000" b="1" dirty="0" smtClean="0"/>
              <a:t>sağlamaktadırlar.</a:t>
            </a:r>
          </a:p>
          <a:p>
            <a:endParaRPr lang="tr-TR" sz="2000" b="1" dirty="0"/>
          </a:p>
          <a:p>
            <a:endParaRPr lang="tr-TR" sz="2000" b="1" dirty="0" smtClean="0"/>
          </a:p>
          <a:p>
            <a:pPr marL="0" indent="0">
              <a:buNone/>
            </a:pPr>
            <a:r>
              <a:rPr lang="tr-TR" sz="2000" b="1" dirty="0" smtClean="0"/>
              <a:t>Adres:</a:t>
            </a:r>
          </a:p>
          <a:p>
            <a:pPr marL="0" indent="0">
              <a:buNone/>
            </a:pPr>
            <a:r>
              <a:rPr lang="tr-TR" sz="2000" b="1" dirty="0" smtClean="0"/>
              <a:t>           </a:t>
            </a:r>
            <a:r>
              <a:rPr lang="tr-TR" sz="2000" b="1" dirty="0" err="1" smtClean="0"/>
              <a:t>Kozköy</a:t>
            </a:r>
            <a:r>
              <a:rPr lang="tr-TR" sz="2000" b="1" dirty="0" smtClean="0"/>
              <a:t> </a:t>
            </a:r>
            <a:r>
              <a:rPr lang="tr-TR" sz="2000" b="1" dirty="0"/>
              <a:t>Mah. 307. Sok No:2 55810 Yakakent/Samsun</a:t>
            </a:r>
          </a:p>
          <a:p>
            <a:endParaRPr lang="tr-TR" sz="2000" dirty="0"/>
          </a:p>
          <a:p>
            <a:pPr marL="0" indent="0" algn="just">
              <a:buFontTx/>
              <a:buNone/>
            </a:pPr>
            <a:endParaRPr lang="tr-TR" sz="2000" dirty="0" smtClean="0"/>
          </a:p>
        </p:txBody>
      </p:sp>
      <p:sp>
        <p:nvSpPr>
          <p:cNvPr id="3075" name="WordArt 10"/>
          <p:cNvSpPr>
            <a:spLocks noChangeArrowheads="1" noChangeShapeType="1" noTextEdit="1"/>
          </p:cNvSpPr>
          <p:nvPr/>
        </p:nvSpPr>
        <p:spPr bwMode="auto">
          <a:xfrm>
            <a:off x="1828800" y="457200"/>
            <a:ext cx="2514600" cy="762000"/>
          </a:xfrm>
          <a:prstGeom prst="rect">
            <a:avLst/>
          </a:prstGeom>
        </p:spPr>
        <p:txBody>
          <a:bodyPr wrap="none" fromWordArt="1">
            <a:prstTxWarp prst="textPlain">
              <a:avLst>
                <a:gd name="adj" fmla="val 50000"/>
              </a:avLst>
            </a:prstTxWarp>
          </a:bodyPr>
          <a:lstStyle/>
          <a:p>
            <a:pPr algn="ctr"/>
            <a:r>
              <a:rPr lang="tr-TR" sz="2800" kern="10" dirty="0" smtClean="0">
                <a:ln w="9525">
                  <a:solidFill>
                    <a:srgbClr val="000000"/>
                  </a:solidFill>
                  <a:round/>
                  <a:headEnd/>
                  <a:tailEnd/>
                </a:ln>
                <a:solidFill>
                  <a:srgbClr val="FFFFFF"/>
                </a:solidFill>
                <a:latin typeface="Arial Black"/>
              </a:rPr>
              <a:t>Konum - Ulaşım</a:t>
            </a:r>
            <a:endParaRPr lang="tr-TR" sz="2800" kern="10" dirty="0">
              <a:ln w="9525">
                <a:solidFill>
                  <a:srgbClr val="000000"/>
                </a:solidFill>
                <a:round/>
                <a:headEnd/>
                <a:tailEnd/>
              </a:ln>
              <a:solidFill>
                <a:srgbClr val="FFFFFF"/>
              </a:solidFill>
              <a:latin typeface="Arial Black"/>
            </a:endParaRPr>
          </a:p>
        </p:txBody>
      </p:sp>
      <p:pic>
        <p:nvPicPr>
          <p:cNvPr id="6" name="Picture 2" descr="C:\Users\Yçpal10\Desktop\t-c-milli-egitim-bakanligi-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1" y="58935"/>
            <a:ext cx="1219200" cy="12364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Yçpal10\Desktop\YAKAKENT ÇOK PROGRAMLI ANADOLU LİSESİ  AMBLEMİ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6417" y="32951"/>
            <a:ext cx="1241107" cy="126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423175"/>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sz="half" idx="1"/>
          </p:nvPr>
        </p:nvSpPr>
        <p:spPr>
          <a:xfrm>
            <a:off x="152400" y="1828800"/>
            <a:ext cx="8610600" cy="4648200"/>
          </a:xfrm>
        </p:spPr>
        <p:txBody>
          <a:bodyPr/>
          <a:lstStyle/>
          <a:p>
            <a:pPr marL="0" indent="0">
              <a:buNone/>
            </a:pPr>
            <a:r>
              <a:rPr lang="tr-TR" sz="2000" b="1" dirty="0" smtClean="0"/>
              <a:t>Okulumuzda;</a:t>
            </a:r>
          </a:p>
          <a:p>
            <a:r>
              <a:rPr lang="tr-TR" sz="2000" b="1" dirty="0" smtClean="0"/>
              <a:t>Anadolu Lisesi Programı</a:t>
            </a:r>
            <a:endParaRPr lang="tr-TR" sz="2000" b="1" dirty="0"/>
          </a:p>
          <a:p>
            <a:r>
              <a:rPr lang="tr-TR" sz="2000" b="1" dirty="0" smtClean="0"/>
              <a:t>Anadolu Meslek Programı uygulanmaktadır.</a:t>
            </a:r>
          </a:p>
          <a:p>
            <a:endParaRPr lang="tr-TR" sz="2000" b="1" dirty="0" smtClean="0"/>
          </a:p>
          <a:p>
            <a:endParaRPr lang="tr-TR" sz="2000" b="1" dirty="0" smtClean="0"/>
          </a:p>
          <a:p>
            <a:pPr marL="0" indent="0">
              <a:buNone/>
            </a:pPr>
            <a:r>
              <a:rPr lang="tr-TR" sz="2000" b="1" dirty="0" smtClean="0"/>
              <a:t>Anadolu Meslek Programı içinde;</a:t>
            </a:r>
            <a:endParaRPr lang="tr-TR" sz="2000" b="1" dirty="0"/>
          </a:p>
          <a:p>
            <a:r>
              <a:rPr lang="tr-TR" sz="2000" b="1" dirty="0" smtClean="0"/>
              <a:t>Çocuk Gelişimi ve Eğitimi Alanı</a:t>
            </a:r>
          </a:p>
          <a:p>
            <a:pPr marL="0" indent="0">
              <a:buNone/>
            </a:pPr>
            <a:r>
              <a:rPr lang="tr-TR" sz="2000" b="1" dirty="0" smtClean="0"/>
              <a:t>                  Erken Çocukluk ve Özel Eğitim Dalı</a:t>
            </a:r>
          </a:p>
          <a:p>
            <a:pPr marL="0" indent="0">
              <a:buNone/>
            </a:pPr>
            <a:endParaRPr lang="tr-TR" sz="2000" b="1" dirty="0"/>
          </a:p>
          <a:p>
            <a:r>
              <a:rPr lang="tr-TR" sz="2000" b="1" dirty="0" smtClean="0"/>
              <a:t>Hasta ve Yaşlı </a:t>
            </a:r>
            <a:r>
              <a:rPr lang="tr-TR" sz="2000" b="1" dirty="0" smtClean="0"/>
              <a:t>Hizmetleri </a:t>
            </a:r>
            <a:r>
              <a:rPr lang="tr-TR" sz="2000" b="1" dirty="0" smtClean="0"/>
              <a:t>Alanı</a:t>
            </a:r>
          </a:p>
          <a:p>
            <a:pPr marL="0" indent="0">
              <a:buNone/>
            </a:pPr>
            <a:r>
              <a:rPr lang="tr-TR" sz="2000" b="1" dirty="0" smtClean="0"/>
              <a:t>                   Hasta ve Yaşlı Bakımı Dalı bulunmaktadır.</a:t>
            </a:r>
            <a:endParaRPr lang="tr-TR" sz="2000" b="1" dirty="0"/>
          </a:p>
          <a:p>
            <a:endParaRPr lang="tr-TR" sz="2000" dirty="0" smtClean="0"/>
          </a:p>
          <a:p>
            <a:endParaRPr lang="tr-TR" sz="2000" dirty="0"/>
          </a:p>
          <a:p>
            <a:endParaRPr lang="tr-TR" sz="2000" dirty="0" smtClean="0"/>
          </a:p>
          <a:p>
            <a:endParaRPr lang="tr-TR" sz="2000" dirty="0" smtClean="0"/>
          </a:p>
          <a:p>
            <a:pPr marL="0" indent="0">
              <a:buNone/>
            </a:pPr>
            <a:endParaRPr lang="tr-TR" sz="2000" dirty="0"/>
          </a:p>
          <a:p>
            <a:endParaRPr lang="tr-TR" sz="2000" dirty="0"/>
          </a:p>
          <a:p>
            <a:pPr marL="0" indent="0" algn="just">
              <a:buFontTx/>
              <a:buNone/>
            </a:pPr>
            <a:endParaRPr lang="tr-TR" sz="2000" dirty="0" smtClean="0"/>
          </a:p>
        </p:txBody>
      </p:sp>
      <p:sp>
        <p:nvSpPr>
          <p:cNvPr id="3075" name="WordArt 10"/>
          <p:cNvSpPr>
            <a:spLocks noChangeArrowheads="1" noChangeShapeType="1" noTextEdit="1"/>
          </p:cNvSpPr>
          <p:nvPr/>
        </p:nvSpPr>
        <p:spPr bwMode="auto">
          <a:xfrm>
            <a:off x="1828800" y="457200"/>
            <a:ext cx="3124200" cy="762000"/>
          </a:xfrm>
          <a:prstGeom prst="rect">
            <a:avLst/>
          </a:prstGeom>
        </p:spPr>
        <p:txBody>
          <a:bodyPr wrap="none" fromWordArt="1">
            <a:prstTxWarp prst="textPlain">
              <a:avLst>
                <a:gd name="adj" fmla="val 50000"/>
              </a:avLst>
            </a:prstTxWarp>
          </a:bodyPr>
          <a:lstStyle/>
          <a:p>
            <a:pPr algn="ctr"/>
            <a:r>
              <a:rPr lang="tr-TR" sz="2800" kern="10" dirty="0" smtClean="0">
                <a:ln w="9525">
                  <a:solidFill>
                    <a:srgbClr val="000000"/>
                  </a:solidFill>
                  <a:round/>
                  <a:headEnd/>
                  <a:tailEnd/>
                </a:ln>
                <a:solidFill>
                  <a:srgbClr val="FFFFFF"/>
                </a:solidFill>
                <a:latin typeface="Arial Black"/>
              </a:rPr>
              <a:t>Programlar- Alanlar</a:t>
            </a:r>
            <a:endParaRPr lang="tr-TR" sz="2800" kern="10" dirty="0">
              <a:ln w="9525">
                <a:solidFill>
                  <a:srgbClr val="000000"/>
                </a:solidFill>
                <a:round/>
                <a:headEnd/>
                <a:tailEnd/>
              </a:ln>
              <a:solidFill>
                <a:srgbClr val="FFFFFF"/>
              </a:solidFill>
              <a:latin typeface="Arial Black"/>
            </a:endParaRPr>
          </a:p>
        </p:txBody>
      </p:sp>
      <p:pic>
        <p:nvPicPr>
          <p:cNvPr id="6" name="Picture 2" descr="C:\Users\Yçpal10\Desktop\t-c-milli-egitim-bakanligi-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1" y="58935"/>
            <a:ext cx="1219200" cy="12364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Yçpal10\Desktop\YAKAKENT ÇOK PROGRAMLI ANADOLU LİSESİ  AMBLEMİ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6417" y="32951"/>
            <a:ext cx="1241107" cy="12624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Grp="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5181600"/>
            <a:ext cx="2498124" cy="166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C:\Users\windows 8\Desktop\tanıtım çge\STAJ\IMG-20170516-WA0024.jpg"/>
          <p:cNvPicPr>
            <a:picLocks noChangeArrowheads="1"/>
          </p:cNvPicPr>
          <p:nvPr/>
        </p:nvPicPr>
        <p:blipFill>
          <a:blip r:embed="rId5" cstate="print"/>
          <a:srcRect/>
          <a:stretch>
            <a:fillRect/>
          </a:stretch>
        </p:blipFill>
        <p:spPr bwMode="auto">
          <a:xfrm>
            <a:off x="6629400" y="3276600"/>
            <a:ext cx="2438400" cy="1752600"/>
          </a:xfrm>
          <a:prstGeom prst="rect">
            <a:avLst/>
          </a:prstGeom>
          <a:noFill/>
        </p:spPr>
      </p:pic>
    </p:spTree>
    <p:extLst>
      <p:ext uri="{BB962C8B-B14F-4D97-AF65-F5344CB8AC3E}">
        <p14:creationId xmlns:p14="http://schemas.microsoft.com/office/powerpoint/2010/main" val="29216022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sz="half" idx="1"/>
          </p:nvPr>
        </p:nvSpPr>
        <p:spPr>
          <a:xfrm>
            <a:off x="64873" y="1524000"/>
            <a:ext cx="8915399" cy="1371600"/>
          </a:xfrm>
        </p:spPr>
        <p:txBody>
          <a:bodyPr/>
          <a:lstStyle/>
          <a:p>
            <a:pPr marL="0" indent="0">
              <a:buNone/>
            </a:pPr>
            <a:r>
              <a:rPr lang="tr-TR" sz="2000" b="1" dirty="0" smtClean="0"/>
              <a:t>Okulumuz;</a:t>
            </a:r>
          </a:p>
          <a:p>
            <a:pPr marL="0" indent="0">
              <a:buNone/>
            </a:pPr>
            <a:r>
              <a:rPr lang="tr-TR" sz="2000" b="1" dirty="0"/>
              <a:t> </a:t>
            </a:r>
            <a:r>
              <a:rPr lang="tr-TR" sz="2000" b="1" dirty="0" smtClean="0"/>
              <a:t>    </a:t>
            </a:r>
            <a:r>
              <a:rPr lang="tr-TR" sz="2000" b="1" u="sng" dirty="0" smtClean="0"/>
              <a:t>9. Sınıfa başlarken;</a:t>
            </a:r>
          </a:p>
          <a:p>
            <a:r>
              <a:rPr lang="tr-TR" sz="2000" b="1" dirty="0" smtClean="0"/>
              <a:t>Tüm programlara yerel yerleştirme ile (Sınavsız) öğrenci almaktadır.</a:t>
            </a:r>
          </a:p>
          <a:p>
            <a:r>
              <a:rPr lang="tr-TR" sz="2000" b="1" dirty="0" smtClean="0"/>
              <a:t>Anadolu Lisesi Programı için 68 (2 sınıf), Anadolu Meslek Programı için 34 (1 sınıf) kontenjanımız vardır.</a:t>
            </a:r>
          </a:p>
        </p:txBody>
      </p:sp>
      <p:sp>
        <p:nvSpPr>
          <p:cNvPr id="3075" name="WordArt 10"/>
          <p:cNvSpPr>
            <a:spLocks noChangeArrowheads="1" noChangeShapeType="1" noTextEdit="1"/>
          </p:cNvSpPr>
          <p:nvPr/>
        </p:nvSpPr>
        <p:spPr bwMode="auto">
          <a:xfrm>
            <a:off x="1828800" y="457200"/>
            <a:ext cx="3124200" cy="762000"/>
          </a:xfrm>
          <a:prstGeom prst="rect">
            <a:avLst/>
          </a:prstGeom>
        </p:spPr>
        <p:txBody>
          <a:bodyPr wrap="none" fromWordArt="1">
            <a:prstTxWarp prst="textPlain">
              <a:avLst>
                <a:gd name="adj" fmla="val 50000"/>
              </a:avLst>
            </a:prstTxWarp>
          </a:bodyPr>
          <a:lstStyle/>
          <a:p>
            <a:pPr algn="ctr"/>
            <a:r>
              <a:rPr lang="tr-TR" sz="2800" kern="10" dirty="0" smtClean="0">
                <a:ln w="9525">
                  <a:solidFill>
                    <a:srgbClr val="000000"/>
                  </a:solidFill>
                  <a:round/>
                  <a:headEnd/>
                  <a:tailEnd/>
                </a:ln>
                <a:solidFill>
                  <a:srgbClr val="FFFFFF"/>
                </a:solidFill>
                <a:latin typeface="Arial Black"/>
              </a:rPr>
              <a:t>Kayıt ve Nakil</a:t>
            </a:r>
            <a:endParaRPr lang="tr-TR" sz="2800" kern="10" dirty="0">
              <a:ln w="9525">
                <a:solidFill>
                  <a:srgbClr val="000000"/>
                </a:solidFill>
                <a:round/>
                <a:headEnd/>
                <a:tailEnd/>
              </a:ln>
              <a:solidFill>
                <a:srgbClr val="FFFFFF"/>
              </a:solidFill>
              <a:latin typeface="Arial Black"/>
            </a:endParaRPr>
          </a:p>
        </p:txBody>
      </p:sp>
      <p:pic>
        <p:nvPicPr>
          <p:cNvPr id="6" name="Picture 2" descr="C:\Users\Yçpal10\Desktop\t-c-milli-egitim-bakanligi-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1" y="58935"/>
            <a:ext cx="1219200" cy="12364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Yçpal10\Desktop\YAKAKENT ÇOK PROGRAMLI ANADOLU LİSESİ  AMBLEMİ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6417" y="32951"/>
            <a:ext cx="1241107" cy="1262448"/>
          </a:xfrm>
          <a:prstGeom prst="rect">
            <a:avLst/>
          </a:prstGeom>
          <a:noFill/>
          <a:extLst>
            <a:ext uri="{909E8E84-426E-40DD-AFC4-6F175D3DCCD1}">
              <a14:hiddenFill xmlns:a14="http://schemas.microsoft.com/office/drawing/2010/main">
                <a:solidFill>
                  <a:srgbClr val="FFFFFF"/>
                </a:solidFill>
              </a14:hiddenFill>
            </a:ext>
          </a:extLst>
        </p:spPr>
      </p:pic>
      <p:sp>
        <p:nvSpPr>
          <p:cNvPr id="11" name="Dikdörtgen 10"/>
          <p:cNvSpPr/>
          <p:nvPr/>
        </p:nvSpPr>
        <p:spPr>
          <a:xfrm>
            <a:off x="152400" y="3352800"/>
            <a:ext cx="8740346" cy="3354765"/>
          </a:xfrm>
          <a:prstGeom prst="rect">
            <a:avLst/>
          </a:prstGeom>
        </p:spPr>
        <p:txBody>
          <a:bodyPr wrap="square">
            <a:spAutoFit/>
          </a:bodyPr>
          <a:lstStyle/>
          <a:p>
            <a:pPr marL="0" indent="0">
              <a:buNone/>
            </a:pPr>
            <a:r>
              <a:rPr lang="tr-TR" sz="2000" b="1" dirty="0" smtClean="0">
                <a:latin typeface="+mn-lt"/>
              </a:rPr>
              <a:t>    </a:t>
            </a:r>
            <a:r>
              <a:rPr lang="tr-TR" sz="2000" b="1" u="sng" dirty="0" smtClean="0">
                <a:latin typeface="+mn-lt"/>
              </a:rPr>
              <a:t>Ara </a:t>
            </a:r>
            <a:r>
              <a:rPr lang="tr-TR" sz="2000" b="1" u="sng" dirty="0">
                <a:latin typeface="+mn-lt"/>
              </a:rPr>
              <a:t>sınıflar için;</a:t>
            </a:r>
          </a:p>
          <a:p>
            <a:pPr marL="285750" indent="-285750" algn="just">
              <a:buFont typeface="Arial" panose="020B0604020202020204" pitchFamily="34" charset="0"/>
              <a:buChar char="•"/>
            </a:pPr>
            <a:r>
              <a:rPr lang="tr-TR" sz="2000" b="1" dirty="0">
                <a:latin typeface="+mn-lt"/>
              </a:rPr>
              <a:t>Okul türlerinin her birinin kendi arasında her sınıf seviyesinde,</a:t>
            </a:r>
          </a:p>
          <a:p>
            <a:pPr marL="285750" indent="-285750" algn="just">
              <a:buFont typeface="Arial" panose="020B0604020202020204" pitchFamily="34" charset="0"/>
              <a:buChar char="•"/>
            </a:pPr>
            <a:r>
              <a:rPr lang="tr-TR" sz="2000" b="1" dirty="0">
                <a:latin typeface="+mn-lt"/>
              </a:rPr>
              <a:t>Okul türleri arasında sınıf atlatma işlemleri yapıldıktan sonra 10 uncu sınıftan 11 inci sınıfa geçmiş olan öğrenciler ağustos ayı sonuna kadar,</a:t>
            </a:r>
          </a:p>
          <a:p>
            <a:pPr marL="285750" indent="-285750" algn="just">
              <a:buFont typeface="Arial" panose="020B0604020202020204" pitchFamily="34" charset="0"/>
              <a:buChar char="•"/>
            </a:pPr>
            <a:r>
              <a:rPr lang="tr-TR" sz="2000" b="1" dirty="0" smtClean="0">
                <a:latin typeface="+mn-lt"/>
              </a:rPr>
              <a:t>Anadolu </a:t>
            </a:r>
            <a:r>
              <a:rPr lang="tr-TR" sz="2000" b="1" dirty="0">
                <a:latin typeface="+mn-lt"/>
              </a:rPr>
              <a:t>ve Anadolu İmam Hatip </a:t>
            </a:r>
            <a:r>
              <a:rPr lang="tr-TR" sz="2000" b="1" dirty="0" smtClean="0">
                <a:latin typeface="+mn-lt"/>
              </a:rPr>
              <a:t>Liselerinden okulumuzun Anadolu Meslek Programlarına</a:t>
            </a:r>
            <a:r>
              <a:rPr lang="tr-TR" sz="2000" b="1" dirty="0">
                <a:latin typeface="+mn-lt"/>
              </a:rPr>
              <a:t>; 9 uncu sınıfın birinci dönem sonuna kadar sürekli, 9 uncu sınıf sonunda ise meslek derslerinden yaz tatili süresince yapılacak telafi eğitimine bağlı olarak,</a:t>
            </a:r>
          </a:p>
          <a:p>
            <a:pPr marL="285750" indent="-285750" algn="just">
              <a:buFont typeface="Arial" panose="020B0604020202020204" pitchFamily="34" charset="0"/>
              <a:buChar char="•"/>
            </a:pPr>
            <a:r>
              <a:rPr lang="tr-TR" sz="2000" b="1" dirty="0" smtClean="0">
                <a:latin typeface="+mn-lt"/>
              </a:rPr>
              <a:t>Mesleki </a:t>
            </a:r>
            <a:r>
              <a:rPr lang="tr-TR" sz="2000" b="1" dirty="0">
                <a:latin typeface="+mn-lt"/>
              </a:rPr>
              <a:t>eğitim merkezlerinden Anadolu meslek programlarına 9 uncu sınıfın birinci dönemi sonuna kadar</a:t>
            </a:r>
            <a:r>
              <a:rPr lang="tr-TR" sz="2000" b="1" dirty="0" smtClean="0">
                <a:latin typeface="+mn-lt"/>
              </a:rPr>
              <a:t>,</a:t>
            </a:r>
          </a:p>
          <a:p>
            <a:r>
              <a:rPr lang="tr-TR" sz="2000" b="1" dirty="0" smtClean="0">
                <a:latin typeface="+mn-lt"/>
              </a:rPr>
              <a:t>                        boş kontenjanlarına göre öğrenci nakili kabul etmektedir.</a:t>
            </a:r>
            <a:endParaRPr lang="tr-TR" sz="2000" b="1" dirty="0">
              <a:latin typeface="+mn-lt"/>
            </a:endParaRPr>
          </a:p>
        </p:txBody>
      </p:sp>
    </p:spTree>
    <p:extLst>
      <p:ext uri="{BB962C8B-B14F-4D97-AF65-F5344CB8AC3E}">
        <p14:creationId xmlns:p14="http://schemas.microsoft.com/office/powerpoint/2010/main" val="2366549745"/>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0"/>
          <p:cNvSpPr>
            <a:spLocks noChangeArrowheads="1" noChangeShapeType="1" noTextEdit="1"/>
          </p:cNvSpPr>
          <p:nvPr/>
        </p:nvSpPr>
        <p:spPr bwMode="auto">
          <a:xfrm>
            <a:off x="1828800" y="533400"/>
            <a:ext cx="3733800" cy="685800"/>
          </a:xfrm>
          <a:prstGeom prst="rect">
            <a:avLst/>
          </a:prstGeom>
        </p:spPr>
        <p:txBody>
          <a:bodyPr wrap="none" fromWordArt="1">
            <a:prstTxWarp prst="textPlain">
              <a:avLst>
                <a:gd name="adj" fmla="val 50000"/>
              </a:avLst>
            </a:prstTxWarp>
          </a:bodyPr>
          <a:lstStyle/>
          <a:p>
            <a:pPr algn="ctr"/>
            <a:r>
              <a:rPr lang="tr-TR" sz="2800" kern="10" dirty="0" smtClean="0">
                <a:ln w="9525">
                  <a:solidFill>
                    <a:srgbClr val="000000"/>
                  </a:solidFill>
                  <a:round/>
                  <a:headEnd/>
                  <a:tailEnd/>
                </a:ln>
                <a:solidFill>
                  <a:srgbClr val="FFFFFF"/>
                </a:solidFill>
                <a:latin typeface="Arial Black"/>
              </a:rPr>
              <a:t>Fiziki Tanıtım</a:t>
            </a:r>
            <a:endParaRPr lang="tr-TR" sz="2800" kern="10" dirty="0">
              <a:ln w="9525">
                <a:solidFill>
                  <a:srgbClr val="000000"/>
                </a:solidFill>
                <a:round/>
                <a:headEnd/>
                <a:tailEnd/>
              </a:ln>
              <a:solidFill>
                <a:srgbClr val="FFFFFF"/>
              </a:solidFill>
              <a:latin typeface="Arial Black"/>
            </a:endParaRPr>
          </a:p>
        </p:txBody>
      </p:sp>
      <p:graphicFrame>
        <p:nvGraphicFramePr>
          <p:cNvPr id="39158" name="Group 246"/>
          <p:cNvGraphicFramePr>
            <a:graphicFrameLocks noGrp="1"/>
          </p:cNvGraphicFramePr>
          <p:nvPr>
            <p:extLst>
              <p:ext uri="{D42A27DB-BD31-4B8C-83A1-F6EECF244321}">
                <p14:modId xmlns:p14="http://schemas.microsoft.com/office/powerpoint/2010/main" val="4185853775"/>
              </p:ext>
            </p:extLst>
          </p:nvPr>
        </p:nvGraphicFramePr>
        <p:xfrm>
          <a:off x="228600" y="1828800"/>
          <a:ext cx="8763000" cy="4895850"/>
        </p:xfrm>
        <a:graphic>
          <a:graphicData uri="http://schemas.openxmlformats.org/drawingml/2006/table">
            <a:tbl>
              <a:tblPr/>
              <a:tblGrid>
                <a:gridCol w="4125913"/>
                <a:gridCol w="4637087"/>
              </a:tblGrid>
              <a:tr h="450850">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tr-TR" sz="2000" b="1" i="0" u="none" strike="noStrike" cap="none" normalizeH="0" baseline="0" dirty="0" smtClean="0">
                          <a:ln>
                            <a:noFill/>
                          </a:ln>
                          <a:solidFill>
                            <a:schemeClr val="tx1"/>
                          </a:solidFill>
                          <a:effectLst/>
                          <a:latin typeface="Arial" charset="0"/>
                          <a:cs typeface="Arial" charset="0"/>
                        </a:rPr>
                        <a:t>Kütüphane</a:t>
                      </a:r>
                    </a:p>
                  </a:txBody>
                  <a:tcPr anchor="b" horzOverflow="overflow">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Var</a:t>
                      </a:r>
                    </a:p>
                  </a:txBody>
                  <a:tcPr anchor="b" horzOverflow="overflow">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r>
              <a:tr h="482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cs typeface="Arial" charset="0"/>
                        </a:rPr>
                        <a:t>BT Sınıfı</a:t>
                      </a:r>
                      <a:endParaRPr kumimoji="0" lang="tr-TR" sz="2000" b="1" i="0" u="none" strike="noStrike" cap="none" normalizeH="0" baseline="0" dirty="0" smtClean="0">
                        <a:ln>
                          <a:noFill/>
                        </a:ln>
                        <a:solidFill>
                          <a:schemeClr val="tx1"/>
                        </a:solidFill>
                        <a:effectLst/>
                        <a:latin typeface="Arial" charset="0"/>
                      </a:endParaRPr>
                    </a:p>
                  </a:txBody>
                  <a:tcPr anchor="b" horzOverflow="overflow">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Var </a:t>
                      </a:r>
                    </a:p>
                  </a:txBody>
                  <a:tcPr anchor="b" horzOverflow="overflow">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cs typeface="Arial" charset="0"/>
                        </a:rPr>
                        <a:t>Fizik - Kimya Laboratuvarı</a:t>
                      </a:r>
                    </a:p>
                  </a:txBody>
                  <a:tcPr anchor="b" horzOverflow="overflow">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Var</a:t>
                      </a:r>
                    </a:p>
                  </a:txBody>
                  <a:tcPr anchor="b" horzOverflow="overflow">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cs typeface="Arial" charset="0"/>
                        </a:rPr>
                        <a:t>Biyoloji Laboratuvarı</a:t>
                      </a:r>
                    </a:p>
                  </a:txBody>
                  <a:tcPr anchor="b" horzOverflow="overflow">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Var </a:t>
                      </a:r>
                    </a:p>
                  </a:txBody>
                  <a:tcPr anchor="b" horzOverflow="overflow">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cs typeface="Arial" charset="0"/>
                        </a:rPr>
                        <a:t>Konferans Salonu</a:t>
                      </a:r>
                    </a:p>
                  </a:txBody>
                  <a:tcPr anchor="b" horzOverflow="overflow">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Var </a:t>
                      </a:r>
                    </a:p>
                  </a:txBody>
                  <a:tcPr anchor="b" horzOverflow="overflow">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cs typeface="Arial" charset="0"/>
                        </a:rPr>
                        <a:t>ÇGE Teknik Oda (Atölye)</a:t>
                      </a:r>
                    </a:p>
                  </a:txBody>
                  <a:tcPr anchor="b" horzOverflow="overflow">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Var </a:t>
                      </a:r>
                    </a:p>
                  </a:txBody>
                  <a:tcPr anchor="b" horzOverflow="overflow">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cs typeface="Arial" charset="0"/>
                        </a:rPr>
                        <a:t>HYH Teknik Oda (Atölye)</a:t>
                      </a:r>
                    </a:p>
                  </a:txBody>
                  <a:tcPr anchor="b" horzOverflow="overflow">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Var</a:t>
                      </a:r>
                    </a:p>
                  </a:txBody>
                  <a:tcPr anchor="b" horzOverflow="overflow">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cs typeface="Arial" charset="0"/>
                        </a:rPr>
                        <a:t>Görsel Sanatlar Atölyesi</a:t>
                      </a:r>
                    </a:p>
                  </a:txBody>
                  <a:tcPr anchor="b" horzOverflow="overflow">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Var</a:t>
                      </a:r>
                    </a:p>
                  </a:txBody>
                  <a:tcPr anchor="b" horzOverflow="overflow">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cs typeface="Arial" charset="0"/>
                        </a:rPr>
                        <a:t>Soyunma Odası (Kız – Erkek)</a:t>
                      </a:r>
                    </a:p>
                  </a:txBody>
                  <a:tcPr anchor="b" horzOverflow="overflow">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Var (2 Adet)</a:t>
                      </a:r>
                    </a:p>
                  </a:txBody>
                  <a:tcPr anchor="b" horzOverflow="overflow">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tr-TR" sz="2000" b="1" i="0" u="none" strike="noStrike" cap="none" normalizeH="0" baseline="0" dirty="0" smtClean="0">
                          <a:ln>
                            <a:noFill/>
                          </a:ln>
                          <a:solidFill>
                            <a:schemeClr val="tx1"/>
                          </a:solidFill>
                          <a:effectLst/>
                          <a:latin typeface="Arial" charset="0"/>
                          <a:cs typeface="Arial" charset="0"/>
                        </a:rPr>
                        <a:t>Okul Kantini</a:t>
                      </a:r>
                    </a:p>
                  </a:txBody>
                  <a:tcPr anchor="b" horzOverflow="overflow">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Var</a:t>
                      </a:r>
                    </a:p>
                  </a:txBody>
                  <a:tcPr anchor="b" horzOverflow="overflow">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tr-TR" sz="2000" b="1" i="0" u="none" strike="noStrike" cap="none" normalizeH="0" baseline="0" dirty="0" smtClean="0">
                          <a:ln>
                            <a:noFill/>
                          </a:ln>
                          <a:solidFill>
                            <a:schemeClr val="tx1"/>
                          </a:solidFill>
                          <a:effectLst/>
                          <a:latin typeface="Arial" charset="0"/>
                          <a:cs typeface="Arial" charset="0"/>
                        </a:rPr>
                        <a:t>Yemekhane </a:t>
                      </a:r>
                    </a:p>
                  </a:txBody>
                  <a:tcPr anchor="b" horzOverflow="overflow">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Var</a:t>
                      </a:r>
                    </a:p>
                  </a:txBody>
                  <a:tcPr anchor="b" horzOverflow="overflow">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tr-TR" sz="2000" b="1" i="0" u="none" strike="noStrike" cap="none" normalizeH="0" baseline="0" dirty="0" smtClean="0">
                          <a:ln>
                            <a:noFill/>
                          </a:ln>
                          <a:solidFill>
                            <a:schemeClr val="tx1"/>
                          </a:solidFill>
                          <a:effectLst/>
                          <a:latin typeface="Arial" charset="0"/>
                          <a:cs typeface="Arial" charset="0"/>
                        </a:rPr>
                        <a:t>Sınıf</a:t>
                      </a:r>
                    </a:p>
                  </a:txBody>
                  <a:tcPr anchor="b" horzOverflow="overflow">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16 Adet</a:t>
                      </a:r>
                    </a:p>
                  </a:txBody>
                  <a:tcPr anchor="b" horzOverflow="overflow">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r>
            </a:tbl>
          </a:graphicData>
        </a:graphic>
      </p:graphicFrame>
      <p:pic>
        <p:nvPicPr>
          <p:cNvPr id="6" name="Picture 4" descr="C:\Users\Yçpal10\Desktop\YAKAKENT ÇOK PROGRAMLI ANADOLU LİSESİ  AMBLEMİ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417" y="32951"/>
            <a:ext cx="1241107" cy="1262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Yçpal10\Desktop\t-c-milli-egitim-bakanligi-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 y="58935"/>
            <a:ext cx="1219200" cy="12364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0"/>
          <p:cNvSpPr>
            <a:spLocks noChangeArrowheads="1" noChangeShapeType="1" noTextEdit="1"/>
          </p:cNvSpPr>
          <p:nvPr/>
        </p:nvSpPr>
        <p:spPr bwMode="auto">
          <a:xfrm>
            <a:off x="1828800" y="533400"/>
            <a:ext cx="3733800" cy="685800"/>
          </a:xfrm>
          <a:prstGeom prst="rect">
            <a:avLst/>
          </a:prstGeom>
        </p:spPr>
        <p:txBody>
          <a:bodyPr wrap="none" fromWordArt="1">
            <a:prstTxWarp prst="textPlain">
              <a:avLst>
                <a:gd name="adj" fmla="val 50000"/>
              </a:avLst>
            </a:prstTxWarp>
          </a:bodyPr>
          <a:lstStyle/>
          <a:p>
            <a:pPr algn="ctr"/>
            <a:r>
              <a:rPr lang="tr-TR" sz="2800" kern="10" dirty="0" smtClean="0">
                <a:ln w="9525">
                  <a:solidFill>
                    <a:srgbClr val="000000"/>
                  </a:solidFill>
                  <a:round/>
                  <a:headEnd/>
                  <a:tailEnd/>
                </a:ln>
                <a:solidFill>
                  <a:srgbClr val="FFFFFF"/>
                </a:solidFill>
                <a:latin typeface="Arial Black"/>
              </a:rPr>
              <a:t>Fiziki Tanıtım</a:t>
            </a:r>
            <a:endParaRPr lang="tr-TR" sz="2800" kern="10" dirty="0">
              <a:ln w="9525">
                <a:solidFill>
                  <a:srgbClr val="000000"/>
                </a:solidFill>
                <a:round/>
                <a:headEnd/>
                <a:tailEnd/>
              </a:ln>
              <a:solidFill>
                <a:srgbClr val="FFFFFF"/>
              </a:solidFill>
              <a:latin typeface="Arial Black"/>
            </a:endParaRPr>
          </a:p>
        </p:txBody>
      </p:sp>
      <p:pic>
        <p:nvPicPr>
          <p:cNvPr id="6" name="Picture 4" descr="C:\Users\Yçpal10\Desktop\YAKAKENT ÇOK PROGRAMLI ANADOLU LİSESİ  AMBLEMİ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417" y="32951"/>
            <a:ext cx="1241107" cy="1262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Yçpal10\Desktop\t-c-milli-egitim-bakanligi-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 y="58935"/>
            <a:ext cx="1219200" cy="1236464"/>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1311875"/>
            <a:ext cx="4419600" cy="2486025"/>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4524375"/>
            <a:ext cx="3285067" cy="2057400"/>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0" y="4524375"/>
            <a:ext cx="3657600" cy="2057400"/>
          </a:xfrm>
          <a:prstGeom prst="rect">
            <a:avLst/>
          </a:prstGeom>
        </p:spPr>
      </p:pic>
      <p:sp>
        <p:nvSpPr>
          <p:cNvPr id="10" name="Metin kutusu 9"/>
          <p:cNvSpPr txBox="1"/>
          <p:nvPr/>
        </p:nvSpPr>
        <p:spPr>
          <a:xfrm>
            <a:off x="2285999" y="3886200"/>
            <a:ext cx="5105399" cy="535531"/>
          </a:xfrm>
          <a:prstGeom prst="rect">
            <a:avLst/>
          </a:prstGeom>
          <a:noFill/>
        </p:spPr>
        <p:txBody>
          <a:bodyPr wrap="square" rtlCol="0">
            <a:spAutoFit/>
          </a:bodyPr>
          <a:lstStyle/>
          <a:p>
            <a:pPr algn="ctr"/>
            <a:r>
              <a:rPr lang="tr-TR" sz="3600" b="1" dirty="0" smtClean="0"/>
              <a:t>KÜTÜPHANEMİZ</a:t>
            </a:r>
            <a:endParaRPr lang="tr-TR" sz="3600" b="1" dirty="0"/>
          </a:p>
        </p:txBody>
      </p:sp>
    </p:spTree>
    <p:extLst>
      <p:ext uri="{BB962C8B-B14F-4D97-AF65-F5344CB8AC3E}">
        <p14:creationId xmlns:p14="http://schemas.microsoft.com/office/powerpoint/2010/main" val="4288968170"/>
      </p:ext>
    </p:extLst>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0"/>
          <p:cNvSpPr>
            <a:spLocks noChangeArrowheads="1" noChangeShapeType="1" noTextEdit="1"/>
          </p:cNvSpPr>
          <p:nvPr/>
        </p:nvSpPr>
        <p:spPr bwMode="auto">
          <a:xfrm>
            <a:off x="1828800" y="533400"/>
            <a:ext cx="3733800" cy="685800"/>
          </a:xfrm>
          <a:prstGeom prst="rect">
            <a:avLst/>
          </a:prstGeom>
        </p:spPr>
        <p:txBody>
          <a:bodyPr wrap="none" fromWordArt="1">
            <a:prstTxWarp prst="textPlain">
              <a:avLst>
                <a:gd name="adj" fmla="val 50000"/>
              </a:avLst>
            </a:prstTxWarp>
          </a:bodyPr>
          <a:lstStyle/>
          <a:p>
            <a:pPr algn="ctr"/>
            <a:r>
              <a:rPr lang="tr-TR" sz="2800" kern="10" dirty="0" smtClean="0">
                <a:ln w="9525">
                  <a:solidFill>
                    <a:srgbClr val="000000"/>
                  </a:solidFill>
                  <a:round/>
                  <a:headEnd/>
                  <a:tailEnd/>
                </a:ln>
                <a:solidFill>
                  <a:srgbClr val="FFFFFF"/>
                </a:solidFill>
                <a:latin typeface="Arial Black"/>
              </a:rPr>
              <a:t>Fiziki Tanıtım</a:t>
            </a:r>
            <a:endParaRPr lang="tr-TR" sz="2800" kern="10" dirty="0">
              <a:ln w="9525">
                <a:solidFill>
                  <a:srgbClr val="000000"/>
                </a:solidFill>
                <a:round/>
                <a:headEnd/>
                <a:tailEnd/>
              </a:ln>
              <a:solidFill>
                <a:srgbClr val="FFFFFF"/>
              </a:solidFill>
              <a:latin typeface="Arial Black"/>
            </a:endParaRPr>
          </a:p>
        </p:txBody>
      </p:sp>
      <p:pic>
        <p:nvPicPr>
          <p:cNvPr id="6" name="Picture 4" descr="C:\Users\Yçpal10\Desktop\YAKAKENT ÇOK PROGRAMLI ANADOLU LİSESİ  AMBLEMİ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417" y="32951"/>
            <a:ext cx="1241107" cy="1262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Yçpal10\Desktop\t-c-milli-egitim-bakanligi-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 y="58935"/>
            <a:ext cx="1219200" cy="1236464"/>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676400"/>
            <a:ext cx="3759200" cy="2114550"/>
          </a:xfrm>
          <a:prstGeom prst="rect">
            <a:avLst/>
          </a:prstGeom>
        </p:spPr>
      </p:pic>
      <p:pic>
        <p:nvPicPr>
          <p:cNvPr id="3" name="Resi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1676400"/>
            <a:ext cx="3759201" cy="2114550"/>
          </a:xfrm>
          <a:prstGeom prst="rect">
            <a:avLst/>
          </a:prstGeom>
        </p:spPr>
      </p:pic>
      <p:pic>
        <p:nvPicPr>
          <p:cNvPr id="4" name="Resim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9400" y="4382642"/>
            <a:ext cx="3784600" cy="2256284"/>
          </a:xfrm>
          <a:prstGeom prst="rect">
            <a:avLst/>
          </a:prstGeom>
        </p:spPr>
      </p:pic>
      <p:pic>
        <p:nvPicPr>
          <p:cNvPr id="11" name="Resim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5399" y="4382641"/>
            <a:ext cx="3759201" cy="2256284"/>
          </a:xfrm>
          <a:prstGeom prst="rect">
            <a:avLst/>
          </a:prstGeom>
        </p:spPr>
      </p:pic>
      <p:sp>
        <p:nvSpPr>
          <p:cNvPr id="12" name="Metin kutusu 11"/>
          <p:cNvSpPr txBox="1"/>
          <p:nvPr/>
        </p:nvSpPr>
        <p:spPr>
          <a:xfrm>
            <a:off x="1810265" y="3886200"/>
            <a:ext cx="5410200" cy="387798"/>
          </a:xfrm>
          <a:prstGeom prst="rect">
            <a:avLst/>
          </a:prstGeom>
          <a:noFill/>
        </p:spPr>
        <p:txBody>
          <a:bodyPr wrap="square" rtlCol="0">
            <a:spAutoFit/>
          </a:bodyPr>
          <a:lstStyle/>
          <a:p>
            <a:pPr algn="ctr"/>
            <a:r>
              <a:rPr lang="tr-TR" sz="2400" b="1" dirty="0" smtClean="0"/>
              <a:t>GÖRSEL SANATLAR ATÖLYEMİZ</a:t>
            </a:r>
            <a:endParaRPr lang="tr-TR" sz="2400" b="1" dirty="0"/>
          </a:p>
        </p:txBody>
      </p:sp>
    </p:spTree>
    <p:extLst>
      <p:ext uri="{BB962C8B-B14F-4D97-AF65-F5344CB8AC3E}">
        <p14:creationId xmlns:p14="http://schemas.microsoft.com/office/powerpoint/2010/main" val="2173335464"/>
      </p:ext>
    </p:extLst>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1845</TotalTime>
  <Words>900</Words>
  <Application>Microsoft Office PowerPoint</Application>
  <PresentationFormat>Ekran Gösterisi (4:3)</PresentationFormat>
  <Paragraphs>181</Paragraphs>
  <Slides>19</Slides>
  <Notes>3</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Varsayılan Tasarım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BTR ÖĞRETMENİ</dc:creator>
  <cp:lastModifiedBy>Yçpal10</cp:lastModifiedBy>
  <cp:revision>143</cp:revision>
  <cp:lastPrinted>1601-01-01T00:00:00Z</cp:lastPrinted>
  <dcterms:created xsi:type="dcterms:W3CDTF">1601-01-01T00:00:00Z</dcterms:created>
  <dcterms:modified xsi:type="dcterms:W3CDTF">2021-04-26T12:14:44Z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